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5" r:id="rId3"/>
    <p:sldId id="266" r:id="rId4"/>
    <p:sldId id="267" r:id="rId5"/>
    <p:sldId id="268" r:id="rId6"/>
    <p:sldId id="263" r:id="rId7"/>
    <p:sldId id="269" r:id="rId8"/>
    <p:sldId id="270" r:id="rId9"/>
    <p:sldId id="271" r:id="rId10"/>
    <p:sldId id="272" r:id="rId11"/>
    <p:sldId id="273" r:id="rId12"/>
    <p:sldId id="274" r:id="rId13"/>
    <p:sldId id="275" r:id="rId14"/>
    <p:sldId id="276" r:id="rId15"/>
    <p:sldId id="277" r:id="rId16"/>
    <p:sldId id="278" r:id="rId17"/>
    <p:sldId id="279" r:id="rId18"/>
    <p:sldId id="260"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61" r:id="rId32"/>
    <p:sldId id="292" r:id="rId33"/>
    <p:sldId id="293" r:id="rId34"/>
    <p:sldId id="294" r:id="rId35"/>
    <p:sldId id="295" r:id="rId36"/>
    <p:sldId id="296" r:id="rId37"/>
    <p:sldId id="258" r:id="rId38"/>
    <p:sldId id="297" r:id="rId39"/>
    <p:sldId id="298" r:id="rId40"/>
    <p:sldId id="299" r:id="rId41"/>
    <p:sldId id="300" r:id="rId42"/>
    <p:sldId id="301" r:id="rId43"/>
    <p:sldId id="302" r:id="rId44"/>
    <p:sldId id="31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21"/>
  </p:normalViewPr>
  <p:slideViewPr>
    <p:cSldViewPr snapToGrid="0" snapToObjects="1">
      <p:cViewPr varScale="1">
        <p:scale>
          <a:sx n="71" d="100"/>
          <a:sy n="71" d="100"/>
        </p:scale>
        <p:origin x="176"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70AB-3085-114A-BEFC-8ABDCF96B4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59E3E0-95D4-D642-8951-CB6C1D86D7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93A8-2D19-5842-9DF4-6BDA33B187AC}"/>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5" name="Footer Placeholder 4">
            <a:extLst>
              <a:ext uri="{FF2B5EF4-FFF2-40B4-BE49-F238E27FC236}">
                <a16:creationId xmlns:a16="http://schemas.microsoft.com/office/drawing/2014/main" id="{8D918642-5BF5-494B-90CD-9264C1021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9E0B1-6BE9-2E4F-AEE2-8FED1D266B03}"/>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138895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ECB3-DCEB-0A45-9B19-8F5CB19BA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771B12-8CF6-FC4A-85B3-51A685250F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A1713-78D2-A144-87C3-66537167D8AC}"/>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5" name="Footer Placeholder 4">
            <a:extLst>
              <a:ext uri="{FF2B5EF4-FFF2-40B4-BE49-F238E27FC236}">
                <a16:creationId xmlns:a16="http://schemas.microsoft.com/office/drawing/2014/main" id="{D6E5E599-4825-3F4E-940E-C180D29DC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54954-91EB-2C4D-8806-29A29F28C249}"/>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34422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13CD3-D105-7347-A73F-57B0C58C94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65A386-E7D7-1B40-9BB8-C48811F4E9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568D6-EACE-174F-AF3D-77EAC17FE647}"/>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5" name="Footer Placeholder 4">
            <a:extLst>
              <a:ext uri="{FF2B5EF4-FFF2-40B4-BE49-F238E27FC236}">
                <a16:creationId xmlns:a16="http://schemas.microsoft.com/office/drawing/2014/main" id="{9DD90F89-F984-B145-953E-4B668E8F6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BC203-D554-304F-BF79-AD99104739A8}"/>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1349216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A402-1BE2-DB44-A47E-183BB2DDF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1EBC5-F55B-A249-8FEC-60707AB0BF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E356-C2D6-DA44-8BF1-0F40D4AB6968}"/>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5" name="Footer Placeholder 4">
            <a:extLst>
              <a:ext uri="{FF2B5EF4-FFF2-40B4-BE49-F238E27FC236}">
                <a16:creationId xmlns:a16="http://schemas.microsoft.com/office/drawing/2014/main" id="{21D3B3F3-68DE-7F43-A01C-D7220A97A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9E987-7A46-1F40-9605-8B51769F3480}"/>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21558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25C4-604A-A34B-8FFD-214036A98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EBE69F-F2CD-DB47-928D-79A1DAE47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8B6A07-4194-FC4B-A6C9-4978744B2573}"/>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5" name="Footer Placeholder 4">
            <a:extLst>
              <a:ext uri="{FF2B5EF4-FFF2-40B4-BE49-F238E27FC236}">
                <a16:creationId xmlns:a16="http://schemas.microsoft.com/office/drawing/2014/main" id="{AB6DFE65-476F-4249-B944-2AFD53A90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8AB9C-4034-0A40-87E1-3165668FFCFF}"/>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81974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442EC-23BB-204E-B5CB-56FB4D2DF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D1A43-683A-7642-87E4-D25B994262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F953D-35C1-744E-A0F1-E18CDA82FB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BE2EAD-FEBD-1D41-94FE-3B821B6838D1}"/>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6" name="Footer Placeholder 5">
            <a:extLst>
              <a:ext uri="{FF2B5EF4-FFF2-40B4-BE49-F238E27FC236}">
                <a16:creationId xmlns:a16="http://schemas.microsoft.com/office/drawing/2014/main" id="{06424D1A-DFF8-2E41-A21F-09E86A5AE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144C7-2FA4-914D-960A-B437D3724347}"/>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39646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FD64-EEA9-8C48-AF9E-4178A4B728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07DF33-BC8E-CE4D-AA1D-2E03D1FF9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61B28D-F13F-6F43-B0C7-2E3D37BDFE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B397A-12D6-CF45-9BC2-565CB4D0F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B0848F-7951-FA45-8163-5CCEA9D9A5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BCA25B-FD82-0E45-845F-C191A435CC91}"/>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8" name="Footer Placeholder 7">
            <a:extLst>
              <a:ext uri="{FF2B5EF4-FFF2-40B4-BE49-F238E27FC236}">
                <a16:creationId xmlns:a16="http://schemas.microsoft.com/office/drawing/2014/main" id="{01F5DC28-534B-C34E-B72A-C5104B7077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75F66F-6933-BD4E-B6D2-8081D8E02AC3}"/>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223478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7059-F158-EA4C-849E-F79A51D2D3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97F42-D671-3047-9DC6-274CE3893F4C}"/>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4" name="Footer Placeholder 3">
            <a:extLst>
              <a:ext uri="{FF2B5EF4-FFF2-40B4-BE49-F238E27FC236}">
                <a16:creationId xmlns:a16="http://schemas.microsoft.com/office/drawing/2014/main" id="{BF9089B4-B32C-0F4A-860A-EDD3599BEA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978C32-7078-D743-884E-AFB5C7F65AB7}"/>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91565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142EB-4FAD-C34F-8440-8BDE600D8097}"/>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3" name="Footer Placeholder 2">
            <a:extLst>
              <a:ext uri="{FF2B5EF4-FFF2-40B4-BE49-F238E27FC236}">
                <a16:creationId xmlns:a16="http://schemas.microsoft.com/office/drawing/2014/main" id="{21BE1387-A101-7A4F-B0D5-94C20F3BB8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91AAA7-223B-624F-9B21-217A260D2702}"/>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323733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E453-3D57-D744-8883-13A37D425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D3840D-C51A-7842-995B-DD2E509BD3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7DA1A2-C432-1343-A5B0-A41545A88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09F304-ED66-C04C-AA05-B146AA312C46}"/>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6" name="Footer Placeholder 5">
            <a:extLst>
              <a:ext uri="{FF2B5EF4-FFF2-40B4-BE49-F238E27FC236}">
                <a16:creationId xmlns:a16="http://schemas.microsoft.com/office/drawing/2014/main" id="{4262490F-0442-0845-BFAF-2ED601F60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FC826-E491-C94F-BFD5-26167D60C742}"/>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7877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B800-D3B9-154F-8B2F-36EB4247E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51E78-C15E-504B-8875-FEF5417B9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DCADB5-1D19-8F44-B66C-F7C1D87E4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D396AC-A0D0-4243-B2CB-372C1E5FE703}"/>
              </a:ext>
            </a:extLst>
          </p:cNvPr>
          <p:cNvSpPr>
            <a:spLocks noGrp="1"/>
          </p:cNvSpPr>
          <p:nvPr>
            <p:ph type="dt" sz="half" idx="10"/>
          </p:nvPr>
        </p:nvSpPr>
        <p:spPr/>
        <p:txBody>
          <a:bodyPr/>
          <a:lstStyle/>
          <a:p>
            <a:fld id="{8ED3B7E5-8BC9-CA4F-BCF3-7BA690A1FF63}" type="datetimeFigureOut">
              <a:rPr lang="en-US" smtClean="0"/>
              <a:t>10/25/19</a:t>
            </a:fld>
            <a:endParaRPr lang="en-US"/>
          </a:p>
        </p:txBody>
      </p:sp>
      <p:sp>
        <p:nvSpPr>
          <p:cNvPr id="6" name="Footer Placeholder 5">
            <a:extLst>
              <a:ext uri="{FF2B5EF4-FFF2-40B4-BE49-F238E27FC236}">
                <a16:creationId xmlns:a16="http://schemas.microsoft.com/office/drawing/2014/main" id="{8B29B457-24C1-E048-937E-0F69ED045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2316F-E85B-F442-9DC6-8E54F90442B1}"/>
              </a:ext>
            </a:extLst>
          </p:cNvPr>
          <p:cNvSpPr>
            <a:spLocks noGrp="1"/>
          </p:cNvSpPr>
          <p:nvPr>
            <p:ph type="sldNum" sz="quarter" idx="12"/>
          </p:nvPr>
        </p:nvSpPr>
        <p:spPr/>
        <p:txBody>
          <a:bodyPr/>
          <a:lstStyle/>
          <a:p>
            <a:fld id="{11353125-9F83-534B-94F6-140B5EB6414B}" type="slidenum">
              <a:rPr lang="en-US" smtClean="0"/>
              <a:t>‹#›</a:t>
            </a:fld>
            <a:endParaRPr lang="en-US"/>
          </a:p>
        </p:txBody>
      </p:sp>
    </p:spTree>
    <p:extLst>
      <p:ext uri="{BB962C8B-B14F-4D97-AF65-F5344CB8AC3E}">
        <p14:creationId xmlns:p14="http://schemas.microsoft.com/office/powerpoint/2010/main" val="27718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alpha val="0"/>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64167-4A52-5449-B659-B18CB7F39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334E4-16A4-7D45-AC1B-13FCE4744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CCBE4-A985-E846-A742-CACB682417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3B7E5-8BC9-CA4F-BCF3-7BA690A1FF63}" type="datetimeFigureOut">
              <a:rPr lang="en-US" smtClean="0"/>
              <a:t>10/25/19</a:t>
            </a:fld>
            <a:endParaRPr lang="en-US"/>
          </a:p>
        </p:txBody>
      </p:sp>
      <p:sp>
        <p:nvSpPr>
          <p:cNvPr id="5" name="Footer Placeholder 4">
            <a:extLst>
              <a:ext uri="{FF2B5EF4-FFF2-40B4-BE49-F238E27FC236}">
                <a16:creationId xmlns:a16="http://schemas.microsoft.com/office/drawing/2014/main" id="{AC647CA2-F605-CB40-AD64-8671B3A50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AEAC2B-B2D3-4A40-AA69-967D753EB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53125-9F83-534B-94F6-140B5EB6414B}" type="slidenum">
              <a:rPr lang="en-US" smtClean="0"/>
              <a:t>‹#›</a:t>
            </a:fld>
            <a:endParaRPr lang="en-US"/>
          </a:p>
        </p:txBody>
      </p:sp>
    </p:spTree>
    <p:extLst>
      <p:ext uri="{BB962C8B-B14F-4D97-AF65-F5344CB8AC3E}">
        <p14:creationId xmlns:p14="http://schemas.microsoft.com/office/powerpoint/2010/main" val="4788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legis.ga.gov/"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CA7D8E-6343-EA4B-AD60-3BBBD4DDD8F3}"/>
              </a:ext>
            </a:extLst>
          </p:cNvPr>
          <p:cNvSpPr/>
          <p:nvPr/>
        </p:nvSpPr>
        <p:spPr>
          <a:xfrm>
            <a:off x="742950" y="328613"/>
            <a:ext cx="9258300" cy="10556736"/>
          </a:xfrm>
          <a:prstGeom prst="rect">
            <a:avLst/>
          </a:prstGeom>
        </p:spPr>
        <p:txBody>
          <a:bodyPr wrap="square">
            <a:spAutoFit/>
          </a:bodyPr>
          <a:lstStyle/>
          <a:p>
            <a:r>
              <a:rPr lang="en-US" sz="4400" b="1" dirty="0"/>
              <a:t>ADVANCING  NURSES POLITICAL STRENGTH IN GEORGIA………….</a:t>
            </a:r>
          </a:p>
          <a:p>
            <a:endParaRPr lang="en-US" sz="3200" b="1" dirty="0"/>
          </a:p>
          <a:p>
            <a:r>
              <a:rPr lang="en-US" sz="4000" b="1" dirty="0"/>
              <a:t>ALL NURSES COMING TOGETHER TO SPEAK WITH ONE STRONG VOICE </a:t>
            </a:r>
          </a:p>
          <a:p>
            <a:endParaRPr lang="en-US" sz="3200" b="1" dirty="0"/>
          </a:p>
          <a:p>
            <a:r>
              <a:rPr lang="en-US" sz="3200" b="1" dirty="0"/>
              <a:t>HOW CAN YOU BECOME AN EFFECTIVE ADVOCATE FOR NURSES</a:t>
            </a:r>
          </a:p>
          <a:p>
            <a:endParaRPr lang="en-US" sz="3200" b="1" dirty="0"/>
          </a:p>
          <a:p>
            <a:endParaRPr lang="en-US" sz="3200" b="1" dirty="0"/>
          </a:p>
          <a:p>
            <a:endParaRPr lang="en-US" sz="3200"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402228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DC36DF-AF95-D041-A722-BAAF9DFA166B}"/>
              </a:ext>
            </a:extLst>
          </p:cNvPr>
          <p:cNvSpPr/>
          <p:nvPr/>
        </p:nvSpPr>
        <p:spPr>
          <a:xfrm>
            <a:off x="4880758" y="403761"/>
            <a:ext cx="2042555" cy="1003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GOVERNOR</a:t>
            </a:r>
          </a:p>
        </p:txBody>
      </p:sp>
      <p:sp>
        <p:nvSpPr>
          <p:cNvPr id="5" name="Rectangle 4">
            <a:extLst>
              <a:ext uri="{FF2B5EF4-FFF2-40B4-BE49-F238E27FC236}">
                <a16:creationId xmlns:a16="http://schemas.microsoft.com/office/drawing/2014/main" id="{E4F4D43A-30C3-B446-B53E-9DC4BFD45E3B}"/>
              </a:ext>
            </a:extLst>
          </p:cNvPr>
          <p:cNvSpPr/>
          <p:nvPr/>
        </p:nvSpPr>
        <p:spPr>
          <a:xfrm>
            <a:off x="926275" y="985652"/>
            <a:ext cx="1876302" cy="961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HOUSE OF REPRESENTATIVES</a:t>
            </a:r>
          </a:p>
          <a:p>
            <a:pPr algn="ctr"/>
            <a:r>
              <a:rPr lang="en-US" dirty="0"/>
              <a:t>180</a:t>
            </a:r>
          </a:p>
        </p:txBody>
      </p:sp>
      <p:sp>
        <p:nvSpPr>
          <p:cNvPr id="6" name="Rectangle 5">
            <a:extLst>
              <a:ext uri="{FF2B5EF4-FFF2-40B4-BE49-F238E27FC236}">
                <a16:creationId xmlns:a16="http://schemas.microsoft.com/office/drawing/2014/main" id="{4C93047C-02AA-9A48-B556-06880C906560}"/>
              </a:ext>
            </a:extLst>
          </p:cNvPr>
          <p:cNvSpPr/>
          <p:nvPr/>
        </p:nvSpPr>
        <p:spPr>
          <a:xfrm flipH="1">
            <a:off x="8300852" y="985652"/>
            <a:ext cx="1745670" cy="855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SENATE</a:t>
            </a:r>
          </a:p>
          <a:p>
            <a:pPr algn="ctr"/>
            <a:r>
              <a:rPr lang="en-US" dirty="0"/>
              <a:t>56</a:t>
            </a:r>
          </a:p>
        </p:txBody>
      </p:sp>
      <p:sp>
        <p:nvSpPr>
          <p:cNvPr id="8" name="Oval 7">
            <a:extLst>
              <a:ext uri="{FF2B5EF4-FFF2-40B4-BE49-F238E27FC236}">
                <a16:creationId xmlns:a16="http://schemas.microsoft.com/office/drawing/2014/main" id="{1F387E3B-09F4-CB4A-93B2-B8C9A5141160}"/>
              </a:ext>
            </a:extLst>
          </p:cNvPr>
          <p:cNvSpPr/>
          <p:nvPr/>
        </p:nvSpPr>
        <p:spPr>
          <a:xfrm>
            <a:off x="4310744" y="3158836"/>
            <a:ext cx="3194462" cy="1710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BUDGETS</a:t>
            </a:r>
          </a:p>
          <a:p>
            <a:pPr algn="ctr"/>
            <a:endParaRPr lang="en-US" u="sng" dirty="0"/>
          </a:p>
          <a:p>
            <a:pPr algn="ctr"/>
            <a:r>
              <a:rPr lang="en-US" sz="1600" dirty="0"/>
              <a:t>GOVERNOR’S BUDGETS LINE ITEM VETO</a:t>
            </a:r>
          </a:p>
        </p:txBody>
      </p:sp>
      <p:sp>
        <p:nvSpPr>
          <p:cNvPr id="9" name="Diamond 8">
            <a:extLst>
              <a:ext uri="{FF2B5EF4-FFF2-40B4-BE49-F238E27FC236}">
                <a16:creationId xmlns:a16="http://schemas.microsoft.com/office/drawing/2014/main" id="{6135728F-7049-124F-B730-1F935C949157}"/>
              </a:ext>
            </a:extLst>
          </p:cNvPr>
          <p:cNvSpPr/>
          <p:nvPr/>
        </p:nvSpPr>
        <p:spPr>
          <a:xfrm>
            <a:off x="4880758" y="1407560"/>
            <a:ext cx="2042556" cy="1515551"/>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FLOOR </a:t>
            </a:r>
            <a:r>
              <a:rPr lang="en-US" sz="1200" u="sng" dirty="0"/>
              <a:t>LEADERS</a:t>
            </a:r>
          </a:p>
          <a:p>
            <a:pPr algn="ctr"/>
            <a:r>
              <a:rPr lang="en-US" sz="1200" dirty="0"/>
              <a:t>GOVERNOR’S AGENDA</a:t>
            </a:r>
          </a:p>
        </p:txBody>
      </p:sp>
      <p:sp>
        <p:nvSpPr>
          <p:cNvPr id="10" name="Rounded Rectangle 9">
            <a:extLst>
              <a:ext uri="{FF2B5EF4-FFF2-40B4-BE49-F238E27FC236}">
                <a16:creationId xmlns:a16="http://schemas.microsoft.com/office/drawing/2014/main" id="{99A72070-3102-BA4A-91DE-FEC2F5A096C8}"/>
              </a:ext>
            </a:extLst>
          </p:cNvPr>
          <p:cNvSpPr/>
          <p:nvPr/>
        </p:nvSpPr>
        <p:spPr>
          <a:xfrm>
            <a:off x="1033153" y="2465911"/>
            <a:ext cx="17694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COMMITTEES</a:t>
            </a:r>
          </a:p>
          <a:p>
            <a:pPr algn="ctr"/>
            <a:r>
              <a:rPr lang="en-US" dirty="0"/>
              <a:t>39</a:t>
            </a:r>
          </a:p>
        </p:txBody>
      </p:sp>
      <p:sp>
        <p:nvSpPr>
          <p:cNvPr id="11" name="Rounded Rectangle 10">
            <a:extLst>
              <a:ext uri="{FF2B5EF4-FFF2-40B4-BE49-F238E27FC236}">
                <a16:creationId xmlns:a16="http://schemas.microsoft.com/office/drawing/2014/main" id="{0A309E69-C29D-6846-83C4-8AA4668AFABB}"/>
              </a:ext>
            </a:extLst>
          </p:cNvPr>
          <p:cNvSpPr/>
          <p:nvPr/>
        </p:nvSpPr>
        <p:spPr>
          <a:xfrm>
            <a:off x="8300852" y="2465911"/>
            <a:ext cx="17456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COMMITTEES</a:t>
            </a:r>
          </a:p>
          <a:p>
            <a:pPr algn="ctr"/>
            <a:r>
              <a:rPr lang="en-US" dirty="0"/>
              <a:t>29</a:t>
            </a:r>
          </a:p>
        </p:txBody>
      </p:sp>
      <p:sp>
        <p:nvSpPr>
          <p:cNvPr id="2" name="Hexagon 1">
            <a:extLst>
              <a:ext uri="{FF2B5EF4-FFF2-40B4-BE49-F238E27FC236}">
                <a16:creationId xmlns:a16="http://schemas.microsoft.com/office/drawing/2014/main" id="{425AE77C-7A6A-EB4A-B730-1A924A8904AC}"/>
              </a:ext>
            </a:extLst>
          </p:cNvPr>
          <p:cNvSpPr/>
          <p:nvPr/>
        </p:nvSpPr>
        <p:spPr>
          <a:xfrm>
            <a:off x="1033153" y="3898669"/>
            <a:ext cx="1769424" cy="14951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Clerk’s </a:t>
            </a:r>
            <a:r>
              <a:rPr lang="en-US" u="sng" dirty="0"/>
              <a:t>Office</a:t>
            </a:r>
          </a:p>
          <a:p>
            <a:pPr algn="ctr"/>
            <a:r>
              <a:rPr lang="en-US" dirty="0"/>
              <a:t>Budget &amp; Research</a:t>
            </a:r>
          </a:p>
        </p:txBody>
      </p:sp>
      <p:sp>
        <p:nvSpPr>
          <p:cNvPr id="3" name="Hexagon 2">
            <a:extLst>
              <a:ext uri="{FF2B5EF4-FFF2-40B4-BE49-F238E27FC236}">
                <a16:creationId xmlns:a16="http://schemas.microsoft.com/office/drawing/2014/main" id="{335FD958-4E80-C549-B6D2-FB160BC3399F}"/>
              </a:ext>
            </a:extLst>
          </p:cNvPr>
          <p:cNvSpPr/>
          <p:nvPr/>
        </p:nvSpPr>
        <p:spPr>
          <a:xfrm>
            <a:off x="8300852" y="3898669"/>
            <a:ext cx="1745670" cy="14951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Secretary of </a:t>
            </a:r>
            <a:r>
              <a:rPr lang="en-US" sz="1600" u="sng" dirty="0"/>
              <a:t>Senate</a:t>
            </a:r>
          </a:p>
          <a:p>
            <a:pPr algn="ctr"/>
            <a:r>
              <a:rPr lang="en-US" sz="1600" dirty="0"/>
              <a:t>Budget &amp; Evaluation</a:t>
            </a:r>
          </a:p>
          <a:p>
            <a:pPr algn="ctr"/>
            <a:r>
              <a:rPr lang="en-US" sz="1600" dirty="0"/>
              <a:t>Research</a:t>
            </a:r>
          </a:p>
        </p:txBody>
      </p:sp>
      <p:sp>
        <p:nvSpPr>
          <p:cNvPr id="12" name="Rectangle 11">
            <a:extLst>
              <a:ext uri="{FF2B5EF4-FFF2-40B4-BE49-F238E27FC236}">
                <a16:creationId xmlns:a16="http://schemas.microsoft.com/office/drawing/2014/main" id="{3EF4F8CC-98C0-6E4B-BF3F-CDBE263168F9}"/>
              </a:ext>
            </a:extLst>
          </p:cNvPr>
          <p:cNvSpPr/>
          <p:nvPr/>
        </p:nvSpPr>
        <p:spPr>
          <a:xfrm>
            <a:off x="4654193" y="5732980"/>
            <a:ext cx="285101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Legislative Counsel</a:t>
            </a:r>
          </a:p>
          <a:p>
            <a:pPr algn="ctr"/>
            <a:endParaRPr lang="en-US" dirty="0"/>
          </a:p>
          <a:p>
            <a:pPr algn="ctr"/>
            <a:r>
              <a:rPr lang="en-US" dirty="0"/>
              <a:t>IT</a:t>
            </a:r>
          </a:p>
          <a:p>
            <a:pPr algn="ctr"/>
            <a:endParaRPr lang="en-US" dirty="0"/>
          </a:p>
        </p:txBody>
      </p:sp>
    </p:spTree>
    <p:extLst>
      <p:ext uri="{BB962C8B-B14F-4D97-AF65-F5344CB8AC3E}">
        <p14:creationId xmlns:p14="http://schemas.microsoft.com/office/powerpoint/2010/main" val="241268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6B218B-2FB7-A44F-96AD-D031EBE7C9CA}"/>
              </a:ext>
            </a:extLst>
          </p:cNvPr>
          <p:cNvSpPr txBox="1"/>
          <p:nvPr/>
        </p:nvSpPr>
        <p:spPr>
          <a:xfrm>
            <a:off x="450462" y="286342"/>
            <a:ext cx="8504333" cy="5786199"/>
          </a:xfrm>
          <a:prstGeom prst="rect">
            <a:avLst/>
          </a:prstGeom>
          <a:noFill/>
        </p:spPr>
        <p:txBody>
          <a:bodyPr wrap="square" rtlCol="0">
            <a:spAutoFit/>
          </a:bodyPr>
          <a:lstStyle/>
          <a:p>
            <a:r>
              <a:rPr lang="en-US" sz="3200" b="1" u="sng" dirty="0"/>
              <a:t>Georgia General Assembly Info:</a:t>
            </a:r>
          </a:p>
          <a:p>
            <a:endParaRPr lang="en-US" sz="3200" dirty="0"/>
          </a:p>
          <a:p>
            <a:r>
              <a:rPr lang="en-US" sz="3200" dirty="0"/>
              <a:t>Begins    </a:t>
            </a:r>
            <a:r>
              <a:rPr lang="en-US" sz="3200" u="sng" dirty="0"/>
              <a:t>2</a:t>
            </a:r>
            <a:r>
              <a:rPr lang="en-US" sz="3200" u="sng" baseline="30000" dirty="0"/>
              <a:t>nd</a:t>
            </a:r>
            <a:r>
              <a:rPr lang="en-US" sz="3200" u="sng" dirty="0"/>
              <a:t> Monday of January</a:t>
            </a:r>
          </a:p>
          <a:p>
            <a:endParaRPr lang="en-US" sz="3200" dirty="0"/>
          </a:p>
          <a:p>
            <a:r>
              <a:rPr lang="en-US" sz="3200" dirty="0"/>
              <a:t>In session for 40 Days </a:t>
            </a:r>
          </a:p>
          <a:p>
            <a:endParaRPr lang="en-US" sz="3200" dirty="0"/>
          </a:p>
          <a:p>
            <a:r>
              <a:rPr lang="en-US" sz="3200" dirty="0"/>
              <a:t>Website:   </a:t>
            </a:r>
            <a:r>
              <a:rPr lang="en-US" sz="3200" dirty="0" err="1"/>
              <a:t>www.legis.ga.gov</a:t>
            </a:r>
            <a:endParaRPr lang="en-US" sz="3200" dirty="0"/>
          </a:p>
          <a:p>
            <a:endParaRPr lang="en-US" sz="3200" dirty="0"/>
          </a:p>
          <a:p>
            <a:r>
              <a:rPr lang="en-US" sz="3200" dirty="0"/>
              <a:t>Live Online Broadcast (archives)</a:t>
            </a:r>
          </a:p>
          <a:p>
            <a:pPr marL="457200" indent="-457200">
              <a:buFont typeface="Arial" panose="020B0604020202020204" pitchFamily="34" charset="0"/>
              <a:buChar char="•"/>
            </a:pPr>
            <a:r>
              <a:rPr lang="en-US" sz="3200" dirty="0"/>
              <a:t>Daily House &amp; Senate Chambers</a:t>
            </a:r>
          </a:p>
          <a:p>
            <a:pPr marL="457200" indent="-457200">
              <a:buFont typeface="Arial" panose="020B0604020202020204" pitchFamily="34" charset="0"/>
              <a:buChar char="•"/>
            </a:pPr>
            <a:r>
              <a:rPr lang="en-US" sz="3200" dirty="0"/>
              <a:t>Select Committee Meetings</a:t>
            </a:r>
          </a:p>
          <a:p>
            <a:endParaRPr lang="en-US" dirty="0"/>
          </a:p>
        </p:txBody>
      </p:sp>
    </p:spTree>
    <p:extLst>
      <p:ext uri="{BB962C8B-B14F-4D97-AF65-F5344CB8AC3E}">
        <p14:creationId xmlns:p14="http://schemas.microsoft.com/office/powerpoint/2010/main" val="331055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421C06-5217-3047-A0C8-184426F437C4}"/>
              </a:ext>
            </a:extLst>
          </p:cNvPr>
          <p:cNvSpPr/>
          <p:nvPr/>
        </p:nvSpPr>
        <p:spPr>
          <a:xfrm>
            <a:off x="320634" y="89625"/>
            <a:ext cx="11756571" cy="9264075"/>
          </a:xfrm>
          <a:prstGeom prst="rect">
            <a:avLst/>
          </a:prstGeom>
        </p:spPr>
        <p:txBody>
          <a:bodyPr wrap="square">
            <a:spAutoFit/>
          </a:bodyPr>
          <a:lstStyle/>
          <a:p>
            <a:pPr lvl="0" eaLnBrk="0" fontAlgn="base" hangingPunct="0">
              <a:spcBef>
                <a:spcPct val="0"/>
              </a:spcBef>
              <a:spcAft>
                <a:spcPct val="0"/>
              </a:spcAft>
            </a:pPr>
            <a:r>
              <a:rPr lang="en-US" altLang="en-US" sz="2800" b="1" dirty="0">
                <a:latin typeface="Arial" panose="020B0604020202020204" pitchFamily="34" charset="0"/>
                <a:cs typeface="Arial" panose="020B0604020202020204" pitchFamily="34" charset="0"/>
              </a:rPr>
              <a:t>Nurses L.E.A.D. Program 2019      HISTORY OF PROGRAM</a:t>
            </a:r>
            <a:endParaRPr lang="en-US" altLang="en-US" sz="1200" dirty="0"/>
          </a:p>
          <a:p>
            <a:pPr lvl="0" eaLnBrk="0" fontAlgn="base" hangingPunct="0">
              <a:spcBef>
                <a:spcPct val="0"/>
              </a:spcBef>
              <a:spcAft>
                <a:spcPct val="0"/>
              </a:spcAft>
            </a:pPr>
            <a:r>
              <a:rPr lang="en-US" altLang="en-US" sz="2000" dirty="0">
                <a:latin typeface="ArialMT"/>
              </a:rPr>
              <a:t>(Legislative Education &amp; Advocacy Development)   </a:t>
            </a:r>
            <a:r>
              <a:rPr lang="en-US" altLang="en-US" sz="2000">
                <a:latin typeface="ArialMT"/>
              </a:rPr>
              <a:t>	</a:t>
            </a:r>
            <a:endParaRPr lang="en-US" altLang="en-US" sz="1600" b="1" dirty="0">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Wingdings" pitchFamily="2" charset="2"/>
              <a:buChar char="Ø"/>
            </a:pPr>
            <a:r>
              <a:rPr lang="en-US" altLang="en-US" sz="1600" b="1" dirty="0">
                <a:latin typeface="Arial" panose="020B0604020202020204" pitchFamily="34" charset="0"/>
                <a:cs typeface="Arial" panose="020B0604020202020204" pitchFamily="34" charset="0"/>
              </a:rPr>
              <a:t>2016 </a:t>
            </a:r>
            <a:r>
              <a:rPr lang="en-US" altLang="en-US" sz="1600" dirty="0">
                <a:latin typeface="Gautami" panose="020B0502040204020203" pitchFamily="34" charset="0"/>
              </a:rPr>
              <a:t>​​</a:t>
            </a:r>
            <a:r>
              <a:rPr lang="en-US" altLang="en-US" sz="1600" dirty="0">
                <a:latin typeface="ArialMT"/>
              </a:rPr>
              <a:t>the </a:t>
            </a:r>
            <a:r>
              <a:rPr lang="en-US" altLang="en-US" sz="1600" dirty="0">
                <a:latin typeface="Gautami" panose="020B0502040204020203" pitchFamily="34" charset="0"/>
              </a:rPr>
              <a:t>​</a:t>
            </a:r>
            <a:r>
              <a:rPr lang="en-US" altLang="en-US" sz="1600" b="1" dirty="0">
                <a:latin typeface="Arial" panose="020B0604020202020204" pitchFamily="34" charset="0"/>
                <a:cs typeface="Arial" panose="020B0604020202020204" pitchFamily="34" charset="0"/>
              </a:rPr>
              <a:t>“APRN of the Day Program” </a:t>
            </a:r>
            <a:r>
              <a:rPr lang="en-US" altLang="en-US" sz="1600" dirty="0">
                <a:latin typeface="Gautami" panose="020B0502040204020203" pitchFamily="34" charset="0"/>
              </a:rPr>
              <a:t>​</a:t>
            </a:r>
            <a:r>
              <a:rPr lang="en-US" altLang="en-US" sz="1600" dirty="0">
                <a:latin typeface="ArialMT"/>
              </a:rPr>
              <a:t>was established in response to the need for APRNs to improve their presence during the legislative session and gain experience advocating for their profession to remove barriers to practice at the GA State Capitol </a:t>
            </a:r>
          </a:p>
          <a:p>
            <a:pPr marL="285750" lvl="0" indent="-285750" eaLnBrk="0" fontAlgn="base" hangingPunct="0">
              <a:spcBef>
                <a:spcPct val="0"/>
              </a:spcBef>
              <a:spcAft>
                <a:spcPct val="0"/>
              </a:spcAft>
              <a:buFont typeface="Wingdings" pitchFamily="2" charset="2"/>
              <a:buChar char="Ø"/>
            </a:pPr>
            <a:endParaRPr lang="en-US" altLang="en-US" sz="1600" dirty="0"/>
          </a:p>
          <a:p>
            <a:pPr marL="285750" lvl="0" indent="-285750" eaLnBrk="0" fontAlgn="base" hangingPunct="0">
              <a:spcBef>
                <a:spcPct val="0"/>
              </a:spcBef>
              <a:spcAft>
                <a:spcPct val="0"/>
              </a:spcAft>
              <a:buFont typeface="Wingdings" pitchFamily="2" charset="2"/>
              <a:buChar char="Ø"/>
            </a:pPr>
            <a:r>
              <a:rPr lang="en-US" altLang="en-US" sz="1600" b="1" dirty="0">
                <a:latin typeface="Arial" panose="020B0604020202020204" pitchFamily="34" charset="0"/>
                <a:cs typeface="Arial" panose="020B0604020202020204" pitchFamily="34" charset="0"/>
              </a:rPr>
              <a:t>White Lab Coat with a Royal Blue Scarf </a:t>
            </a:r>
            <a:r>
              <a:rPr lang="en-US" altLang="en-US" sz="1600" dirty="0">
                <a:latin typeface="Gautami" panose="020B0502040204020203" pitchFamily="34" charset="0"/>
              </a:rPr>
              <a:t>​</a:t>
            </a:r>
            <a:r>
              <a:rPr lang="en-US" altLang="en-US" sz="1600" dirty="0">
                <a:latin typeface="ArialMT"/>
              </a:rPr>
              <a:t>was chosen to begin the visual “branding: of Georgia Nurses at the State Capitol. Within the very first days of the program, “organized medicine” was quick to notice and inquire about the new APRN presence at the Capitol </a:t>
            </a:r>
          </a:p>
          <a:p>
            <a:pPr marL="285750" lvl="0" indent="-285750" eaLnBrk="0" fontAlgn="base" hangingPunct="0">
              <a:spcBef>
                <a:spcPct val="0"/>
              </a:spcBef>
              <a:spcAft>
                <a:spcPct val="0"/>
              </a:spcAft>
              <a:buFont typeface="Wingdings" pitchFamily="2" charset="2"/>
              <a:buChar char="Ø"/>
            </a:pPr>
            <a:endParaRPr lang="en-US" altLang="en-US" sz="1600" dirty="0"/>
          </a:p>
          <a:p>
            <a:pPr marL="285750" lvl="0" indent="-285750" eaLnBrk="0" fontAlgn="base" hangingPunct="0">
              <a:spcBef>
                <a:spcPct val="0"/>
              </a:spcBef>
              <a:spcAft>
                <a:spcPct val="0"/>
              </a:spcAft>
              <a:buFont typeface="Wingdings" pitchFamily="2" charset="2"/>
              <a:buChar char="Ø"/>
            </a:pPr>
            <a:r>
              <a:rPr lang="en-US" altLang="en-US" sz="1600" b="1" dirty="0">
                <a:latin typeface="Arial" panose="020B0604020202020204" pitchFamily="34" charset="0"/>
                <a:cs typeface="Arial" panose="020B0604020202020204" pitchFamily="34" charset="0"/>
              </a:rPr>
              <a:t>2017</a:t>
            </a:r>
            <a:r>
              <a:rPr lang="en-US" altLang="en-US" sz="1600" dirty="0">
                <a:latin typeface="Gautami" panose="020B0502040204020203" pitchFamily="34" charset="0"/>
              </a:rPr>
              <a:t>​ </a:t>
            </a:r>
            <a:r>
              <a:rPr lang="en-US" altLang="en-US" sz="1600" b="1" dirty="0">
                <a:latin typeface="Arial" panose="020B0604020202020204" pitchFamily="34" charset="0"/>
                <a:cs typeface="Arial" panose="020B0604020202020204" pitchFamily="34" charset="0"/>
              </a:rPr>
              <a:t>APRN of the Day “How to Video” </a:t>
            </a:r>
            <a:r>
              <a:rPr lang="en-US" altLang="en-US" sz="1600" dirty="0">
                <a:latin typeface="Gautami" panose="020B0502040204020203" pitchFamily="34" charset="0"/>
              </a:rPr>
              <a:t>​</a:t>
            </a:r>
            <a:r>
              <a:rPr lang="en-US" altLang="en-US" sz="1600" dirty="0">
                <a:latin typeface="ArialMT"/>
              </a:rPr>
              <a:t>was created to prepare participants before their APRN of the Day experience.</a:t>
            </a:r>
            <a:r>
              <a:rPr lang="en-US" altLang="en-US" sz="1600" dirty="0">
                <a:latin typeface="Gautami" panose="020B0502040204020203" pitchFamily="34" charset="0"/>
              </a:rPr>
              <a:t>​ </a:t>
            </a:r>
            <a:r>
              <a:rPr lang="en-US" altLang="en-US" sz="1600" b="1" dirty="0">
                <a:latin typeface="Arial" panose="020B0604020202020204" pitchFamily="34" charset="0"/>
                <a:cs typeface="Arial" panose="020B0604020202020204" pitchFamily="34" charset="0"/>
              </a:rPr>
              <a:t>URL: </a:t>
            </a:r>
            <a:r>
              <a:rPr lang="en-US" altLang="en-US" sz="1600" dirty="0">
                <a:latin typeface="Gautami" panose="020B0502040204020203" pitchFamily="34" charset="0"/>
              </a:rPr>
              <a:t>​</a:t>
            </a:r>
            <a:r>
              <a:rPr lang="en-US" altLang="en-US" sz="1600" b="1" dirty="0">
                <a:solidFill>
                  <a:srgbClr val="0F54CC"/>
                </a:solidFill>
                <a:latin typeface="Arial" panose="020B0604020202020204" pitchFamily="34" charset="0"/>
                <a:cs typeface="Arial" panose="020B0604020202020204" pitchFamily="34" charset="0"/>
              </a:rPr>
              <a:t>https://</a:t>
            </a:r>
            <a:r>
              <a:rPr lang="en-US" altLang="en-US" sz="1600" b="1" dirty="0" err="1">
                <a:solidFill>
                  <a:srgbClr val="0F54CC"/>
                </a:solidFill>
                <a:latin typeface="Arial" panose="020B0604020202020204" pitchFamily="34" charset="0"/>
                <a:cs typeface="Arial" panose="020B0604020202020204" pitchFamily="34" charset="0"/>
              </a:rPr>
              <a:t>youtu.be</a:t>
            </a:r>
            <a:r>
              <a:rPr lang="en-US" altLang="en-US" sz="1600" b="1" dirty="0">
                <a:solidFill>
                  <a:srgbClr val="0F54CC"/>
                </a:solidFill>
                <a:latin typeface="Arial" panose="020B0604020202020204" pitchFamily="34" charset="0"/>
                <a:cs typeface="Arial" panose="020B0604020202020204" pitchFamily="34" charset="0"/>
              </a:rPr>
              <a:t>/</a:t>
            </a:r>
            <a:r>
              <a:rPr lang="en-US" altLang="en-US" sz="1600" b="1" dirty="0" err="1">
                <a:solidFill>
                  <a:srgbClr val="0F54CC"/>
                </a:solidFill>
                <a:latin typeface="Arial" panose="020B0604020202020204" pitchFamily="34" charset="0"/>
                <a:cs typeface="Arial" panose="020B0604020202020204" pitchFamily="34" charset="0"/>
              </a:rPr>
              <a:t>BbuSxzExRbQ</a:t>
            </a:r>
            <a:r>
              <a:rPr lang="en-US" altLang="en-US" sz="1600" b="1" dirty="0">
                <a:solidFill>
                  <a:srgbClr val="0F54CC"/>
                </a:solidFill>
                <a:latin typeface="Arial" panose="020B0604020202020204" pitchFamily="34" charset="0"/>
                <a:cs typeface="Arial" panose="020B0604020202020204" pitchFamily="34" charset="0"/>
              </a:rPr>
              <a:t> </a:t>
            </a:r>
          </a:p>
          <a:p>
            <a:pPr marL="285750" lvl="0" indent="-285750" eaLnBrk="0" fontAlgn="base" hangingPunct="0">
              <a:spcBef>
                <a:spcPct val="0"/>
              </a:spcBef>
              <a:spcAft>
                <a:spcPct val="0"/>
              </a:spcAft>
              <a:buFont typeface="Wingdings" pitchFamily="2" charset="2"/>
              <a:buChar char="Ø"/>
            </a:pPr>
            <a:endParaRPr lang="en-US" altLang="en-US" sz="1600" dirty="0"/>
          </a:p>
          <a:p>
            <a:pPr marL="285750" lvl="0" indent="-285750" eaLnBrk="0" fontAlgn="base" hangingPunct="0">
              <a:spcBef>
                <a:spcPct val="0"/>
              </a:spcBef>
              <a:spcAft>
                <a:spcPct val="0"/>
              </a:spcAft>
              <a:buFont typeface="Wingdings" pitchFamily="2" charset="2"/>
              <a:buChar char="Ø"/>
            </a:pPr>
            <a:r>
              <a:rPr lang="en-US" altLang="en-US" sz="1600" b="1" dirty="0">
                <a:latin typeface="Arial" panose="020B0604020202020204" pitchFamily="34" charset="0"/>
                <a:cs typeface="Arial" panose="020B0604020202020204" pitchFamily="34" charset="0"/>
              </a:rPr>
              <a:t>2017 </a:t>
            </a:r>
            <a:r>
              <a:rPr lang="en-US" altLang="en-US" sz="1600" dirty="0">
                <a:latin typeface="Gautami" panose="020B0502040204020203" pitchFamily="34" charset="0"/>
              </a:rPr>
              <a:t>​</a:t>
            </a:r>
            <a:r>
              <a:rPr lang="en-US" altLang="en-US" sz="1600" dirty="0">
                <a:latin typeface="ArialMT"/>
              </a:rPr>
              <a:t>APRN of Day participants actively supported passage of</a:t>
            </a:r>
            <a:r>
              <a:rPr lang="en-US" altLang="en-US" sz="1600" dirty="0">
                <a:latin typeface="Gautami" panose="020B0502040204020203" pitchFamily="34" charset="0"/>
              </a:rPr>
              <a:t>​ </a:t>
            </a:r>
            <a:r>
              <a:rPr lang="en-US" altLang="en-US" sz="1600" b="1" dirty="0">
                <a:latin typeface="Arial" panose="020B0604020202020204" pitchFamily="34" charset="0"/>
                <a:cs typeface="Arial" panose="020B0604020202020204" pitchFamily="34" charset="0"/>
              </a:rPr>
              <a:t>SR 188</a:t>
            </a:r>
            <a:r>
              <a:rPr lang="en-US" altLang="en-US" sz="1600" dirty="0">
                <a:latin typeface="Gautami" panose="020B0502040204020203" pitchFamily="34" charset="0"/>
              </a:rPr>
              <a:t>​ </a:t>
            </a:r>
            <a:r>
              <a:rPr lang="en-US" altLang="en-US" sz="1600" dirty="0">
                <a:latin typeface="ArialMT"/>
              </a:rPr>
              <a:t>to create a study committee aimed at examining</a:t>
            </a:r>
            <a:r>
              <a:rPr lang="en-US" altLang="en-US" sz="1600" dirty="0">
                <a:latin typeface="Gautami" panose="020B0502040204020203" pitchFamily="34" charset="0"/>
              </a:rPr>
              <a:t>​ </a:t>
            </a:r>
            <a:r>
              <a:rPr lang="en-US" altLang="en-US" sz="1600" b="1" dirty="0">
                <a:latin typeface="Arial" panose="020B0604020202020204" pitchFamily="34" charset="0"/>
                <a:cs typeface="Arial" panose="020B0604020202020204" pitchFamily="34" charset="0"/>
              </a:rPr>
              <a:t>Barriers to Georgians Accessing Adequate Healthcare</a:t>
            </a:r>
          </a:p>
          <a:p>
            <a:pPr marL="285750" lvl="0" indent="-285750" eaLnBrk="0" fontAlgn="base" hangingPunct="0">
              <a:spcBef>
                <a:spcPct val="0"/>
              </a:spcBef>
              <a:spcAft>
                <a:spcPct val="0"/>
              </a:spcAft>
              <a:buFont typeface="Wingdings" pitchFamily="2" charset="2"/>
              <a:buChar char="Ø"/>
            </a:pPr>
            <a:endParaRPr lang="en-US" altLang="en-US" sz="1600" b="1" dirty="0">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Wingdings" pitchFamily="2" charset="2"/>
              <a:buChar char="Ø"/>
            </a:pPr>
            <a:r>
              <a:rPr lang="en-US" altLang="en-US" sz="1600" b="1" dirty="0">
                <a:latin typeface="Arial" panose="020B0604020202020204" pitchFamily="34" charset="0"/>
                <a:cs typeface="Arial" panose="020B0604020202020204" pitchFamily="34" charset="0"/>
              </a:rPr>
              <a:t>2018</a:t>
            </a:r>
            <a:r>
              <a:rPr lang="en-US" altLang="en-US" sz="1600" dirty="0">
                <a:latin typeface="Gautami" panose="020B0502040204020203" pitchFamily="34" charset="0"/>
              </a:rPr>
              <a:t>​ ​</a:t>
            </a:r>
            <a:r>
              <a:rPr lang="en-US" altLang="en-US" sz="1600" dirty="0">
                <a:latin typeface="ArialMT"/>
              </a:rPr>
              <a:t>APRN of Day participants turn out to support </a:t>
            </a:r>
            <a:r>
              <a:rPr lang="en-US" altLang="en-US" sz="1600" dirty="0">
                <a:latin typeface="Gautami" panose="020B0502040204020203" pitchFamily="34" charset="0"/>
              </a:rPr>
              <a:t>​</a:t>
            </a:r>
            <a:r>
              <a:rPr lang="en-US" altLang="en-US" sz="1600" b="1" dirty="0">
                <a:latin typeface="Arial" panose="020B0604020202020204" pitchFamily="34" charset="0"/>
                <a:cs typeface="Arial" panose="020B0604020202020204" pitchFamily="34" charset="0"/>
              </a:rPr>
              <a:t>Full Practice Authority Legislation </a:t>
            </a:r>
            <a:r>
              <a:rPr lang="en-US" altLang="en-US" sz="1600" dirty="0">
                <a:latin typeface="Gautami" panose="020B0502040204020203" pitchFamily="34" charset="0"/>
              </a:rPr>
              <a:t>​</a:t>
            </a:r>
            <a:r>
              <a:rPr lang="en-US" altLang="en-US" sz="1600" dirty="0">
                <a:latin typeface="ArialMT"/>
              </a:rPr>
              <a:t>benefiting Rural GA was introduced in the GA Senate HHS and was supported by the program throughout the session as it was modified into a bill to expand the supervision ratios from 1:4 to 1:8 and remove current restrictions on APRNs </a:t>
            </a:r>
          </a:p>
          <a:p>
            <a:pPr marL="285750" lvl="0" indent="-285750" eaLnBrk="0" fontAlgn="base" hangingPunct="0">
              <a:spcBef>
                <a:spcPct val="0"/>
              </a:spcBef>
              <a:spcAft>
                <a:spcPct val="0"/>
              </a:spcAft>
              <a:buFont typeface="Wingdings" pitchFamily="2" charset="2"/>
              <a:buChar char="Ø"/>
            </a:pPr>
            <a:endParaRPr lang="en-US" altLang="en-US" sz="1600" dirty="0"/>
          </a:p>
          <a:p>
            <a:pPr marL="285750" lvl="0" indent="-285750" eaLnBrk="0" fontAlgn="base" hangingPunct="0">
              <a:spcBef>
                <a:spcPct val="0"/>
              </a:spcBef>
              <a:spcAft>
                <a:spcPct val="0"/>
              </a:spcAft>
              <a:buFont typeface="Wingdings" pitchFamily="2" charset="2"/>
              <a:buChar char="Ø"/>
            </a:pPr>
            <a:r>
              <a:rPr lang="en-US" altLang="en-US" sz="1600" b="1" dirty="0">
                <a:latin typeface="Arial" panose="020B0604020202020204" pitchFamily="34" charset="0"/>
                <a:cs typeface="Arial" panose="020B0604020202020204" pitchFamily="34" charset="0"/>
              </a:rPr>
              <a:t>2019 </a:t>
            </a:r>
            <a:r>
              <a:rPr lang="en-US" altLang="en-US" sz="1600" dirty="0">
                <a:latin typeface="Gautami" panose="020B0502040204020203" pitchFamily="34" charset="0"/>
              </a:rPr>
              <a:t>​</a:t>
            </a:r>
            <a:r>
              <a:rPr lang="en-US" altLang="en-US" sz="1600" dirty="0">
                <a:latin typeface="ArialMT"/>
              </a:rPr>
              <a:t>APRN of the Day Program is </a:t>
            </a:r>
            <a:r>
              <a:rPr lang="en-US" altLang="en-US" sz="1600" u="sng" dirty="0">
                <a:latin typeface="ArialMT"/>
              </a:rPr>
              <a:t>renamed the Nurses L.E.A.D. Program </a:t>
            </a:r>
            <a:r>
              <a:rPr lang="en-US" altLang="en-US" sz="1600" dirty="0">
                <a:latin typeface="ArialMT"/>
              </a:rPr>
              <a:t>to be inclusive of all all Georgia nurses as Georgia moves forward with a “Nursing Unity” emphasis. </a:t>
            </a:r>
          </a:p>
          <a:p>
            <a:pPr marL="285750" lvl="0" indent="-285750" eaLnBrk="0" fontAlgn="base" hangingPunct="0">
              <a:spcBef>
                <a:spcPct val="0"/>
              </a:spcBef>
              <a:spcAft>
                <a:spcPct val="0"/>
              </a:spcAft>
              <a:buFont typeface="Wingdings" pitchFamily="2" charset="2"/>
              <a:buChar char="Ø"/>
            </a:pPr>
            <a:endParaRPr lang="en-US" altLang="en-US" sz="1600" dirty="0"/>
          </a:p>
          <a:p>
            <a:pPr marL="285750" lvl="0" indent="-285750" eaLnBrk="0" fontAlgn="base" hangingPunct="0">
              <a:spcBef>
                <a:spcPct val="0"/>
              </a:spcBef>
              <a:spcAft>
                <a:spcPct val="0"/>
              </a:spcAft>
              <a:buFont typeface="Wingdings" pitchFamily="2" charset="2"/>
              <a:buChar char="Ø"/>
            </a:pPr>
            <a:r>
              <a:rPr lang="en-US" altLang="en-US" sz="1600" b="1" dirty="0">
                <a:latin typeface="Arial" panose="020B0604020202020204" pitchFamily="34" charset="0"/>
                <a:cs typeface="Arial" panose="020B0604020202020204" pitchFamily="34" charset="0"/>
              </a:rPr>
              <a:t>2019:</a:t>
            </a:r>
            <a:r>
              <a:rPr lang="en-US" altLang="en-US" sz="1600" dirty="0">
                <a:latin typeface="Gautami" panose="020B0502040204020203" pitchFamily="34" charset="0"/>
              </a:rPr>
              <a:t>​ </a:t>
            </a:r>
            <a:r>
              <a:rPr lang="en-US" altLang="en-US" sz="1600" dirty="0">
                <a:latin typeface="ArialMT"/>
              </a:rPr>
              <a:t>A total of </a:t>
            </a:r>
            <a:r>
              <a:rPr lang="en-US" altLang="en-US" sz="1600" dirty="0">
                <a:latin typeface="Gautami" panose="020B0502040204020203" pitchFamily="34" charset="0"/>
              </a:rPr>
              <a:t>​</a:t>
            </a:r>
            <a:r>
              <a:rPr lang="en-US" altLang="en-US" sz="1600" b="1" dirty="0">
                <a:latin typeface="Arial" panose="020B0604020202020204" pitchFamily="34" charset="0"/>
                <a:cs typeface="Arial" panose="020B0604020202020204" pitchFamily="34" charset="0"/>
              </a:rPr>
              <a:t>196 nurses</a:t>
            </a:r>
            <a:r>
              <a:rPr lang="en-US" altLang="en-US" sz="1600" dirty="0">
                <a:latin typeface="Gautami" panose="020B0502040204020203" pitchFamily="34" charset="0"/>
              </a:rPr>
              <a:t>​ </a:t>
            </a:r>
            <a:r>
              <a:rPr lang="en-US" altLang="en-US" sz="1600" dirty="0">
                <a:latin typeface="ArialMT"/>
              </a:rPr>
              <a:t>sign up to attend the Nurses L.E.A.D. Program </a:t>
            </a:r>
            <a:endParaRPr lang="en-US" altLang="en-US" sz="1600" dirty="0"/>
          </a:p>
          <a:p>
            <a:pPr lvl="0" eaLnBrk="0" fontAlgn="base" hangingPunct="0">
              <a:spcBef>
                <a:spcPct val="0"/>
              </a:spcBef>
              <a:spcAft>
                <a:spcPct val="0"/>
              </a:spcAft>
            </a:pPr>
            <a:r>
              <a:rPr lang="en-US" altLang="en-US" b="1" dirty="0">
                <a:latin typeface="Arial" panose="020B0604020202020204" pitchFamily="34" charset="0"/>
                <a:cs typeface="Arial" panose="020B0604020202020204" pitchFamily="34" charset="0"/>
              </a:rPr>
              <a:t> </a:t>
            </a:r>
          </a:p>
          <a:p>
            <a:pPr lvl="0" eaLnBrk="0" fontAlgn="base" hangingPunct="0">
              <a:spcBef>
                <a:spcPct val="0"/>
              </a:spcBef>
              <a:spcAft>
                <a:spcPct val="0"/>
              </a:spcAft>
              <a:buFontTx/>
              <a:buChar char="•"/>
            </a:pPr>
            <a:endParaRPr lang="en-US" altLang="en-US"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b="1" dirty="0">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endParaRPr lang="en-US" altLang="en-US" sz="1200" dirty="0"/>
          </a:p>
        </p:txBody>
      </p:sp>
    </p:spTree>
    <p:extLst>
      <p:ext uri="{BB962C8B-B14F-4D97-AF65-F5344CB8AC3E}">
        <p14:creationId xmlns:p14="http://schemas.microsoft.com/office/powerpoint/2010/main" val="103195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0C377-489C-624C-9116-FC04125F8B7A}"/>
              </a:ext>
            </a:extLst>
          </p:cNvPr>
          <p:cNvSpPr/>
          <p:nvPr/>
        </p:nvSpPr>
        <p:spPr>
          <a:xfrm>
            <a:off x="747132" y="457200"/>
            <a:ext cx="10995102" cy="3539430"/>
          </a:xfrm>
          <a:prstGeom prst="rect">
            <a:avLst/>
          </a:prstGeom>
        </p:spPr>
        <p:txBody>
          <a:bodyPr wrap="square">
            <a:spAutoFit/>
          </a:bodyPr>
          <a:lstStyle/>
          <a:p>
            <a:pPr lvl="0" algn="ctr" eaLnBrk="0" fontAlgn="base" hangingPunct="0">
              <a:spcBef>
                <a:spcPct val="0"/>
              </a:spcBef>
              <a:spcAft>
                <a:spcPct val="0"/>
              </a:spcAft>
            </a:pPr>
            <a:r>
              <a:rPr lang="en-US" altLang="en-US" sz="3200" b="1" u="sng" spc="300" dirty="0">
                <a:latin typeface="Arial Rounded MT Bold" panose="020F0704030504030204" pitchFamily="34" charset="77"/>
                <a:ea typeface="Times New Roman" panose="02020603050405020304" pitchFamily="18" charset="0"/>
                <a:cs typeface="Times New Roman" panose="02020603050405020304" pitchFamily="18" charset="0"/>
              </a:rPr>
              <a:t>2019 Georgia General Assembly</a:t>
            </a:r>
            <a:r>
              <a:rPr lang="en-US" altLang="en-US" sz="3200" b="1" u="sng"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b="1" u="sng" spc="300" dirty="0">
                <a:latin typeface="Arial Rounded MT Bold" panose="020F0704030504030204" pitchFamily="34" charset="77"/>
                <a:ea typeface="Times New Roman" panose="02020603050405020304" pitchFamily="18" charset="0"/>
                <a:cs typeface="Times New Roman" panose="02020603050405020304" pitchFamily="18" charset="0"/>
              </a:rPr>
              <a:t>s </a:t>
            </a:r>
          </a:p>
          <a:p>
            <a:pPr lvl="0" algn="ctr" eaLnBrk="0" fontAlgn="base" hangingPunct="0">
              <a:spcBef>
                <a:spcPct val="0"/>
              </a:spcBef>
              <a:spcAft>
                <a:spcPct val="0"/>
              </a:spcAft>
            </a:pPr>
            <a:r>
              <a:rPr lang="en-US" altLang="en-US" sz="3200" b="1" u="sng" spc="300" dirty="0">
                <a:latin typeface="Arial Rounded MT Bold" panose="020F0704030504030204" pitchFamily="34" charset="77"/>
                <a:ea typeface="Times New Roman" panose="02020603050405020304" pitchFamily="18" charset="0"/>
                <a:cs typeface="Times New Roman" panose="02020603050405020304" pitchFamily="18" charset="0"/>
              </a:rPr>
              <a:t>Legislative Session</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algn="ctr" eaLnBrk="0" fontAlgn="base" hangingPunct="0">
              <a:spcBef>
                <a:spcPct val="0"/>
              </a:spcBef>
              <a:spcAft>
                <a:spcPct val="0"/>
              </a:spcAft>
            </a:pPr>
            <a:br>
              <a:rPr kumimoji="0" lang="en-US" altLang="en-US" sz="3200" b="0" i="0" u="none" strike="noStrike" cap="none" spc="300"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altLang="en-US" sz="3200" b="1"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Highlights of </a:t>
            </a:r>
            <a:r>
              <a:rPr lang="en-US" altLang="en-US" sz="3200" b="1" u="sng"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some</a:t>
            </a:r>
            <a:r>
              <a:rPr lang="en-US" altLang="en-US" sz="3200" b="1"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 of the key healthcare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algn="ctr" eaLnBrk="0" fontAlgn="base" hangingPunct="0">
              <a:spcBef>
                <a:spcPct val="0"/>
              </a:spcBef>
              <a:spcAft>
                <a:spcPct val="0"/>
              </a:spcAft>
            </a:pPr>
            <a:r>
              <a:rPr lang="en-US" altLang="en-US" sz="3200" b="1"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related legislation that passed during the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algn="ctr" eaLnBrk="0" fontAlgn="base" hangingPunct="0">
              <a:spcBef>
                <a:spcPct val="0"/>
              </a:spcBef>
              <a:spcAft>
                <a:spcPct val="0"/>
              </a:spcAft>
            </a:pPr>
            <a:r>
              <a:rPr lang="en-US" altLang="en-US" sz="3200" b="1"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2019 legislative session</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151087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AED63C-3B19-2748-814E-1D544D54385E}"/>
              </a:ext>
            </a:extLst>
          </p:cNvPr>
          <p:cNvSpPr/>
          <p:nvPr/>
        </p:nvSpPr>
        <p:spPr>
          <a:xfrm>
            <a:off x="624468" y="78060"/>
            <a:ext cx="10965850" cy="5016758"/>
          </a:xfrm>
          <a:prstGeom prst="rect">
            <a:avLst/>
          </a:prstGeom>
        </p:spPr>
        <p:txBody>
          <a:bodyPr wrap="square">
            <a:spAutoFit/>
          </a:bodyPr>
          <a:lstStyle/>
          <a:p>
            <a:pPr lvl="0" eaLnBrk="0" fontAlgn="base" hangingPunct="0">
              <a:spcBef>
                <a:spcPct val="0"/>
              </a:spcBef>
              <a:spcAft>
                <a:spcPct val="0"/>
              </a:spcAft>
            </a:pPr>
            <a:r>
              <a:rPr kumimoji="0" lang="en-US" altLang="en-US" sz="3200" b="1" i="0" u="none" strike="noStrike" cap="none" spc="6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Nurses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SB 168 - Makes needed revision to the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nurse licensure compact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It also added language to allow EMS system APRNs the ability to write prescriptions (with limited restrictions)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FY2020 budget adds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$150,000 </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(in Department of Community Health) for the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Peer Assistance Program for nurses </a:t>
            </a:r>
            <a:endParaRPr kumimoji="0" lang="en-US" altLang="en-US" sz="3200" b="1" i="0" u="sng"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413818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B88AF-610D-1447-AE86-8C901D41DEC5}"/>
              </a:ext>
            </a:extLst>
          </p:cNvPr>
          <p:cNvSpPr/>
          <p:nvPr/>
        </p:nvSpPr>
        <p:spPr>
          <a:xfrm>
            <a:off x="591016" y="0"/>
            <a:ext cx="11082428" cy="7176534"/>
          </a:xfrm>
          <a:prstGeom prst="rect">
            <a:avLst/>
          </a:prstGeom>
        </p:spPr>
        <p:txBody>
          <a:bodyPr wrap="square">
            <a:spAutoFit/>
          </a:bodyPr>
          <a:lstStyle/>
          <a:p>
            <a:pPr lvl="0" eaLnBrk="0" fontAlgn="base" hangingPunct="0">
              <a:spcBef>
                <a:spcPct val="0"/>
              </a:spcBef>
              <a:spcAft>
                <a:spcPct val="0"/>
              </a:spcAft>
            </a:pPr>
            <a:r>
              <a:rPr kumimoji="0" lang="en-US" altLang="en-US" sz="3200" b="1" i="0" u="none" strike="noStrike" cap="none" spc="3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Nurses &amp; Other Healthcare Providers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SB 207 - Changes the name of the Georgia Board for Physician Workforce to the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Georgia Board of Health Care Workforce</a:t>
            </a:r>
            <a:r>
              <a:rPr lang="en-US" altLang="en-US" sz="3200" u="sng" spc="300" dirty="0">
                <a:latin typeface="Georgia" panose="02040502050405020303" pitchFamily="18" charset="0"/>
                <a:ea typeface="Times New Roman" panose="02020603050405020304" pitchFamily="18" charset="0"/>
                <a:cs typeface="Times New Roman" panose="02020603050405020304" pitchFamily="18" charset="0"/>
              </a:rPr>
              <a:t> </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and revises the board</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s membership (includes a NP)</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HB 287 </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Creates a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new income tax credit</a:t>
            </a:r>
            <a:r>
              <a:rPr lang="en-US" altLang="en-US" sz="3200" u="sng" spc="300" dirty="0">
                <a:latin typeface="Georgia" panose="02040502050405020303" pitchFamily="18" charset="0"/>
                <a:ea typeface="Times New Roman" panose="02020603050405020304" pitchFamily="18" charset="0"/>
                <a:cs typeface="Times New Roman" panose="02020603050405020304" pitchFamily="18" charset="0"/>
              </a:rPr>
              <a:t> </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for taxpayers who are </a:t>
            </a:r>
            <a:r>
              <a:rPr lang="en-US" altLang="en-US" sz="3200" b="1" spc="300" dirty="0">
                <a:latin typeface="Georgia" panose="02040502050405020303" pitchFamily="18" charset="0"/>
                <a:ea typeface="Times New Roman" panose="02020603050405020304" pitchFamily="18" charset="0"/>
                <a:cs typeface="Times New Roman" panose="02020603050405020304" pitchFamily="18" charset="0"/>
              </a:rPr>
              <a:t>licenses physicians, advanced practice registered nurses or physician assistants</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who provide uncompensated preceptorship training to medical students, APRN students or PA students for certain periods of time</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53190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73A09-6043-9341-B09A-A7D89260AF9C}"/>
              </a:ext>
            </a:extLst>
          </p:cNvPr>
          <p:cNvSpPr/>
          <p:nvPr/>
        </p:nvSpPr>
        <p:spPr>
          <a:xfrm>
            <a:off x="866898" y="665018"/>
            <a:ext cx="10497787" cy="6001643"/>
          </a:xfrm>
          <a:prstGeom prst="rect">
            <a:avLst/>
          </a:prstGeom>
        </p:spPr>
        <p:txBody>
          <a:bodyPr wrap="square">
            <a:spAutoFit/>
          </a:bodyPr>
          <a:lstStyle/>
          <a:p>
            <a:pPr lvl="0" eaLnBrk="0" fontAlgn="base" hangingPunct="0">
              <a:spcBef>
                <a:spcPct val="0"/>
              </a:spcBef>
              <a:spcAft>
                <a:spcPct val="0"/>
              </a:spcAft>
            </a:pPr>
            <a:r>
              <a:rPr kumimoji="0" lang="en-US" altLang="en-US" sz="3200" b="1" i="0" u="none" strike="noStrike" cap="none" spc="3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Licensure Compacts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Licensure compact legislation was passed for: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physicians</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psychologist</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physical therapist</a:t>
            </a:r>
          </a:p>
          <a:p>
            <a:pPr lvl="0" eaLnBrk="0" fontAlgn="base" hangingPunct="0">
              <a:spcBef>
                <a:spcPct val="0"/>
              </a:spcBef>
              <a:spcAft>
                <a:spcPct val="0"/>
              </a:spcAft>
              <a:buFontTx/>
              <a:buChar char="•"/>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There was also legislation to make </a:t>
            </a:r>
            <a:r>
              <a:rPr lang="en-US" altLang="en-US" sz="3200" u="sng" spc="300" dirty="0">
                <a:latin typeface="Georgia" panose="02040502050405020303" pitchFamily="18" charset="0"/>
                <a:ea typeface="Times New Roman" panose="02020603050405020304" pitchFamily="18" charset="0"/>
                <a:cs typeface="Times New Roman" panose="02020603050405020304" pitchFamily="18" charset="0"/>
              </a:rPr>
              <a:t>needed changes to the nurse licensure compact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The legislation </a:t>
            </a:r>
            <a:r>
              <a:rPr lang="en-US" alt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allows health care providers to more easily obtain licenses to practice in multiple states</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342252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18F2D1-BCBE-2240-98AD-3ACA32C0690C}"/>
              </a:ext>
            </a:extLst>
          </p:cNvPr>
          <p:cNvSpPr txBox="1"/>
          <p:nvPr/>
        </p:nvSpPr>
        <p:spPr>
          <a:xfrm>
            <a:off x="249382" y="0"/>
            <a:ext cx="14209233" cy="5509200"/>
          </a:xfrm>
          <a:prstGeom prst="rect">
            <a:avLst/>
          </a:prstGeom>
          <a:noFill/>
        </p:spPr>
        <p:txBody>
          <a:bodyPr wrap="square" rtlCol="0">
            <a:spAutoFit/>
          </a:bodyPr>
          <a:lstStyle/>
          <a:p>
            <a:r>
              <a:rPr lang="en-US" sz="3200" b="1" dirty="0"/>
              <a:t>DEFEATED Passage of SB 76 – “VETERINARY NURSES”</a:t>
            </a:r>
          </a:p>
          <a:p>
            <a:endParaRPr lang="en-US" sz="3200" dirty="0"/>
          </a:p>
          <a:p>
            <a:r>
              <a:rPr lang="en-US" sz="2800" spc="300" dirty="0"/>
              <a:t>Bill would have </a:t>
            </a:r>
            <a:r>
              <a:rPr lang="en-US" sz="2800" spc="300" dirty="0" err="1"/>
              <a:t>redesignated</a:t>
            </a:r>
            <a:r>
              <a:rPr lang="en-US" sz="2800" spc="300" dirty="0"/>
              <a:t> veterinary technicians as </a:t>
            </a:r>
          </a:p>
          <a:p>
            <a:r>
              <a:rPr lang="en-US" sz="2800" b="1" spc="300" dirty="0"/>
              <a:t>“veterinary nurses.” </a:t>
            </a:r>
          </a:p>
          <a:p>
            <a:endParaRPr lang="en-US" sz="2800" b="1" spc="300" dirty="0"/>
          </a:p>
          <a:p>
            <a:r>
              <a:rPr lang="en-US" sz="2800" spc="300" dirty="0"/>
              <a:t>IT would have defined a </a:t>
            </a:r>
            <a:r>
              <a:rPr lang="en-US" sz="2800" b="1" spc="300" dirty="0"/>
              <a:t>registered veterinary nurse </a:t>
            </a:r>
            <a:r>
              <a:rPr lang="en-US" sz="2800" spc="300" dirty="0"/>
              <a:t>as </a:t>
            </a:r>
          </a:p>
          <a:p>
            <a:r>
              <a:rPr lang="en-US" sz="2800" spc="300" dirty="0"/>
              <a:t>a licensed person who engages in the practice of </a:t>
            </a:r>
          </a:p>
          <a:p>
            <a:r>
              <a:rPr lang="en-US" sz="2800" spc="300" dirty="0"/>
              <a:t>veterinary technology</a:t>
            </a:r>
          </a:p>
          <a:p>
            <a:endParaRPr lang="en-US" sz="2800" spc="300" dirty="0"/>
          </a:p>
          <a:p>
            <a:r>
              <a:rPr lang="en-US" sz="2800" u="sng" spc="300" dirty="0"/>
              <a:t>THE BILL FAILED TO PASS </a:t>
            </a:r>
          </a:p>
          <a:p>
            <a:endParaRPr lang="en-US" sz="2800" spc="300" dirty="0"/>
          </a:p>
          <a:p>
            <a:endParaRPr lang="en-US" spc="300" dirty="0"/>
          </a:p>
          <a:p>
            <a:endParaRPr lang="en-US" dirty="0"/>
          </a:p>
        </p:txBody>
      </p:sp>
      <p:sp>
        <p:nvSpPr>
          <p:cNvPr id="3" name="Rectangle 2">
            <a:extLst>
              <a:ext uri="{FF2B5EF4-FFF2-40B4-BE49-F238E27FC236}">
                <a16:creationId xmlns:a16="http://schemas.microsoft.com/office/drawing/2014/main" id="{78EE1630-ECBC-EC47-B48F-5C7B338D17EE}"/>
              </a:ext>
            </a:extLst>
          </p:cNvPr>
          <p:cNvSpPr/>
          <p:nvPr/>
        </p:nvSpPr>
        <p:spPr>
          <a:xfrm>
            <a:off x="926275" y="285009"/>
            <a:ext cx="8217725" cy="646331"/>
          </a:xfrm>
          <a:prstGeom prst="rect">
            <a:avLst/>
          </a:prstGeom>
        </p:spPr>
        <p:txBody>
          <a:bodyPr wrap="square">
            <a:spAutoFit/>
          </a:bodyPr>
          <a:lstStyle/>
          <a:p>
            <a:endParaRPr lang="en-US" dirty="0">
              <a:latin typeface="TimesNewRomanPSMT" panose="02020603050405020304" pitchFamily="18" charset="0"/>
            </a:endParaRPr>
          </a:p>
          <a:p>
            <a:endParaRPr lang="en-US" dirty="0"/>
          </a:p>
        </p:txBody>
      </p:sp>
    </p:spTree>
    <p:extLst>
      <p:ext uri="{BB962C8B-B14F-4D97-AF65-F5344CB8AC3E}">
        <p14:creationId xmlns:p14="http://schemas.microsoft.com/office/powerpoint/2010/main" val="248253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B7B591-065D-A442-9192-212EF91D2776}"/>
              </a:ext>
            </a:extLst>
          </p:cNvPr>
          <p:cNvSpPr/>
          <p:nvPr/>
        </p:nvSpPr>
        <p:spPr>
          <a:xfrm>
            <a:off x="457200" y="970156"/>
            <a:ext cx="11273883" cy="2677656"/>
          </a:xfrm>
          <a:prstGeom prst="rect">
            <a:avLst/>
          </a:prstGeom>
        </p:spPr>
        <p:txBody>
          <a:bodyPr wrap="square">
            <a:spAutoFit/>
          </a:bodyPr>
          <a:lstStyle/>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 New Roman" panose="02020603050405020304" pitchFamily="18" charset="0"/>
              </a:rPr>
              <a:t>Licensure of Genetic Counselors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Legislation passed that authorizes the licensure of genetic counselors under the Georgia Composite Medical Board.</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kumimoji="0" lang="en-US" altLang="en-US" sz="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02014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E04D6B-8A2E-6D45-A10E-82AA546942C1}"/>
              </a:ext>
            </a:extLst>
          </p:cNvPr>
          <p:cNvSpPr/>
          <p:nvPr/>
        </p:nvSpPr>
        <p:spPr>
          <a:xfrm>
            <a:off x="613317" y="223024"/>
            <a:ext cx="10972800" cy="4647426"/>
          </a:xfrm>
          <a:prstGeom prst="rect">
            <a:avLst/>
          </a:prstGeom>
        </p:spPr>
        <p:txBody>
          <a:bodyPr wrap="square">
            <a:spAutoFit/>
          </a:bodyPr>
          <a:lstStyle/>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 New Roman" panose="02020603050405020304" pitchFamily="18" charset="0"/>
              </a:rPr>
              <a:t>Medical Marijuana</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rPr>
              <a:t>Legislation</a:t>
            </a:r>
            <a:r>
              <a:rPr lang="en-US" altLang="en-US" sz="3200"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 passed that will allow </a:t>
            </a:r>
            <a:r>
              <a:rPr lang="en-US" altLang="en-US" sz="3200" b="1" u="sng"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medical marijuana patients to buy the cannabis oil </a:t>
            </a:r>
            <a:r>
              <a:rPr lang="en-US" altLang="en-US" sz="3200"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that they are already legally allowed to use in Georgia.  The bill would for the </a:t>
            </a:r>
            <a:r>
              <a:rPr lang="en-US" altLang="en-US" sz="3200" b="1" u="sng" spc="300" dirty="0">
                <a:solidFill>
                  <a:srgbClr val="313132"/>
                </a:solidFill>
                <a:latin typeface="Arial" panose="020B0604020202020204" pitchFamily="34" charset="0"/>
                <a:ea typeface="Times New Roman" panose="02020603050405020304" pitchFamily="18" charset="0"/>
                <a:cs typeface="Arial" panose="020B0604020202020204" pitchFamily="34" charset="0"/>
              </a:rPr>
              <a:t>first time legalize the cultivation and distribution of medical marijuana through small growers, state universities and licensed sellers.</a:t>
            </a:r>
            <a:endParaRPr kumimoji="0" lang="en-US" altLang="en-US" sz="3200" b="1" i="0" u="sng"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kumimoji="0" lang="en-US" altLang="en-US" sz="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6386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A75752-93F1-3D40-919F-65EAF507464B}"/>
              </a:ext>
            </a:extLst>
          </p:cNvPr>
          <p:cNvSpPr txBox="1"/>
          <p:nvPr/>
        </p:nvSpPr>
        <p:spPr>
          <a:xfrm>
            <a:off x="500064" y="0"/>
            <a:ext cx="11301412" cy="8279190"/>
          </a:xfrm>
          <a:prstGeom prst="rect">
            <a:avLst/>
          </a:prstGeom>
          <a:noFill/>
        </p:spPr>
        <p:txBody>
          <a:bodyPr wrap="square" rtlCol="0">
            <a:spAutoFit/>
          </a:bodyPr>
          <a:lstStyle/>
          <a:p>
            <a:r>
              <a:rPr lang="en-US" sz="2400" b="1" dirty="0"/>
              <a:t>ADVANCING  NURSES POLITICAL STRENGTH IN GEORGIA………….</a:t>
            </a:r>
          </a:p>
          <a:p>
            <a:r>
              <a:rPr lang="en-US" sz="2400" b="1" dirty="0"/>
              <a:t>YOUR ROLE AS AN EFFECTIVE ADVOCATE</a:t>
            </a:r>
          </a:p>
          <a:p>
            <a:endParaRPr lang="en-US" sz="2400" b="1" dirty="0"/>
          </a:p>
          <a:p>
            <a:r>
              <a:rPr lang="en-US" sz="2800" b="1" dirty="0"/>
              <a:t>VOTE!</a:t>
            </a:r>
          </a:p>
          <a:p>
            <a:pPr lvl="1"/>
            <a:endParaRPr lang="en-US" dirty="0"/>
          </a:p>
          <a:p>
            <a:pPr marL="742950" lvl="1" indent="-285750">
              <a:buFont typeface="Wingdings" pitchFamily="2" charset="2"/>
              <a:buChar char="Ø"/>
            </a:pPr>
            <a:r>
              <a:rPr lang="en-US" dirty="0"/>
              <a:t>REGISTER TO VOTE AND </a:t>
            </a:r>
            <a:r>
              <a:rPr lang="en-US" u="sng" dirty="0"/>
              <a:t>ALWAYS VOTE </a:t>
            </a:r>
          </a:p>
          <a:p>
            <a:pPr marL="742950" lvl="1" indent="-285750">
              <a:buFont typeface="Wingdings" pitchFamily="2" charset="2"/>
              <a:buChar char="Ø"/>
            </a:pPr>
            <a:endParaRPr lang="en-US" dirty="0"/>
          </a:p>
          <a:p>
            <a:pPr marL="742950" lvl="1" indent="-285750">
              <a:buFont typeface="Wingdings" pitchFamily="2" charset="2"/>
              <a:buChar char="Ø"/>
            </a:pPr>
            <a:r>
              <a:rPr lang="en-US" dirty="0"/>
              <a:t>BE AN INFORMED/EDUCATED  VOTER</a:t>
            </a:r>
          </a:p>
          <a:p>
            <a:pPr marL="742950" lvl="1" indent="-285750">
              <a:buFont typeface="Wingdings" pitchFamily="2" charset="2"/>
              <a:buChar char="Ø"/>
            </a:pPr>
            <a:endParaRPr lang="en-US" dirty="0"/>
          </a:p>
          <a:p>
            <a:pPr marL="742950" lvl="1" indent="-285750">
              <a:buFont typeface="Wingdings" pitchFamily="2" charset="2"/>
              <a:buChar char="Ø"/>
            </a:pPr>
            <a:r>
              <a:rPr lang="en-US" dirty="0"/>
              <a:t>ENCOURAGE FAMILY AND FRIENDS TO VOTE – INFORMED/EDUCATED VOTERS</a:t>
            </a:r>
          </a:p>
          <a:p>
            <a:endParaRPr lang="en-US" dirty="0"/>
          </a:p>
          <a:p>
            <a:endParaRPr lang="en-US" sz="2400" b="1" dirty="0"/>
          </a:p>
          <a:p>
            <a:endParaRPr lang="en-US" sz="2400" b="1" dirty="0"/>
          </a:p>
          <a:p>
            <a:r>
              <a:rPr lang="en-US" sz="2400" b="1" dirty="0"/>
              <a:t>DEVELOP RELATIONSHIPS WITH ELECTED OFFICIALS</a:t>
            </a:r>
          </a:p>
          <a:p>
            <a:endParaRPr lang="en-US" dirty="0"/>
          </a:p>
          <a:p>
            <a:pPr marL="742950" lvl="1" indent="-285750">
              <a:buFont typeface="Wingdings" pitchFamily="2" charset="2"/>
              <a:buChar char="Ø"/>
            </a:pPr>
            <a:r>
              <a:rPr lang="en-US" dirty="0"/>
              <a:t>IDENTIFY AND BUILD RELATIONSHIPS WITH YOUR ELECTED OFFICIALS</a:t>
            </a:r>
          </a:p>
          <a:p>
            <a:pPr marL="742950" lvl="1" indent="-285750">
              <a:buFont typeface="Wingdings" pitchFamily="2" charset="2"/>
              <a:buChar char="Ø"/>
            </a:pPr>
            <a:endParaRPr lang="en-US" dirty="0"/>
          </a:p>
          <a:p>
            <a:pPr marL="742950" lvl="1" indent="-285750">
              <a:buFont typeface="Wingdings" pitchFamily="2" charset="2"/>
              <a:buChar char="Ø"/>
            </a:pPr>
            <a:r>
              <a:rPr lang="en-US" dirty="0"/>
              <a:t>RESEARCH AND KNOW ABOUT YOUR ELECTED OFFICIALS</a:t>
            </a:r>
          </a:p>
          <a:p>
            <a:pPr marL="742950" lvl="1" indent="-285750">
              <a:buFont typeface="Wingdings" pitchFamily="2" charset="2"/>
              <a:buChar char="Ø"/>
            </a:pPr>
            <a:endParaRPr lang="en-US" dirty="0"/>
          </a:p>
          <a:p>
            <a:pPr marL="742950" lvl="1" indent="-285750">
              <a:buFont typeface="Wingdings" pitchFamily="2" charset="2"/>
              <a:buChar char="Ø"/>
            </a:pPr>
            <a:r>
              <a:rPr lang="en-US" dirty="0"/>
              <a:t>WHEN POSSIBLE….PARTICIPATE/VOLUNTEER IN CAMPAIGNS</a:t>
            </a:r>
          </a:p>
          <a:p>
            <a:endParaRPr lang="en-US" dirty="0"/>
          </a:p>
          <a:p>
            <a:endParaRPr lang="en-US" dirty="0"/>
          </a:p>
          <a:p>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87604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D28ED8-2943-9F4A-B879-3AEEA4EA6F5A}"/>
              </a:ext>
            </a:extLst>
          </p:cNvPr>
          <p:cNvSpPr/>
          <p:nvPr/>
        </p:nvSpPr>
        <p:spPr>
          <a:xfrm>
            <a:off x="702527" y="0"/>
            <a:ext cx="10995102" cy="6771084"/>
          </a:xfrm>
          <a:prstGeom prst="rect">
            <a:avLst/>
          </a:prstGeom>
        </p:spPr>
        <p:txBody>
          <a:bodyPr wrap="square">
            <a:spAutoFit/>
          </a:bodyPr>
          <a:lstStyle/>
          <a:p>
            <a:pPr lvl="0" eaLnBrk="0" fontAlgn="base" hangingPunct="0">
              <a:spcBef>
                <a:spcPct val="0"/>
              </a:spcBef>
              <a:spcAft>
                <a:spcPct val="0"/>
              </a:spcAft>
            </a:pPr>
            <a:r>
              <a:rPr kumimoji="0" lang="en-US" altLang="en-US" sz="3200" b="1" i="0" u="none" strike="noStrike" cap="none" spc="3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Mental Health</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2800" spc="300" dirty="0">
                <a:latin typeface="Georgia" panose="02040502050405020303" pitchFamily="18" charset="0"/>
                <a:ea typeface="Times New Roman" panose="02020603050405020304" pitchFamily="18" charset="0"/>
                <a:cs typeface="Times New Roman" panose="02020603050405020304" pitchFamily="18" charset="0"/>
              </a:rPr>
              <a:t>Legislation passed that creates a state commission to analyze Georgia</a:t>
            </a:r>
            <a:r>
              <a:rPr lang="en-US" altLang="en-US" sz="28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2800" spc="300" dirty="0">
                <a:latin typeface="Georgia" panose="02040502050405020303" pitchFamily="18" charset="0"/>
                <a:ea typeface="Times New Roman" panose="02020603050405020304" pitchFamily="18" charset="0"/>
                <a:cs typeface="Times New Roman" panose="02020603050405020304" pitchFamily="18" charset="0"/>
              </a:rPr>
              <a:t>s behavioral health services and recommend improvements.</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2800" b="1" i="1" u="sng"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Georgia Mental Health Reform and Innovation Commission</a:t>
            </a:r>
            <a:r>
              <a:rPr lang="en-US" altLang="en-US" sz="2800" spc="3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will work to </a:t>
            </a:r>
            <a:r>
              <a:rPr lang="en-US" altLang="en-US" sz="2800" b="1" u="sng"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analyze and offer improvements to the state</a:t>
            </a:r>
            <a:r>
              <a:rPr lang="en-US" altLang="en-US" sz="2800" b="1" u="sng" spc="3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US" altLang="en-US" sz="2800" b="1" u="sng"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s mental health system</a:t>
            </a:r>
            <a:r>
              <a:rPr lang="en-US" altLang="en-US" sz="2800" spc="3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and run</a:t>
            </a:r>
            <a:r>
              <a:rPr lang="en-US" altLang="en-US" sz="2800" spc="300" dirty="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through at least June 30, 2020.  </a:t>
            </a:r>
          </a:p>
          <a:p>
            <a:pPr lvl="0" eaLnBrk="0" fontAlgn="base" hangingPunct="0">
              <a:spcBef>
                <a:spcPct val="0"/>
              </a:spcBef>
              <a:spcAft>
                <a:spcPct val="0"/>
              </a:spcAft>
            </a:pPr>
            <a:r>
              <a:rPr lang="en-US" altLang="en-US" sz="2800" u="sng"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Subcommittees</a:t>
            </a: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 will include:</a:t>
            </a:r>
          </a:p>
          <a:p>
            <a:pPr lvl="0" eaLnBrk="0" fontAlgn="base" hangingPunct="0">
              <a:spcBef>
                <a:spcPct val="0"/>
              </a:spcBef>
              <a:spcAft>
                <a:spcPct val="0"/>
              </a:spcAft>
            </a:pP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Children and Adolescent Mental Health</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Involuntary Commitment </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Hospital and Short-Term Care Facilities </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Mental Health Courts and Corrections </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buFontTx/>
              <a:buChar char="•"/>
            </a:pPr>
            <a:r>
              <a:rPr lang="en-US" altLang="en-US" sz="28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Workforce and System Development</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kumimoji="0" lang="en-US" altLang="en-US" sz="10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26187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72FEC4-6C16-764C-A719-471D9F5E8591}"/>
              </a:ext>
            </a:extLst>
          </p:cNvPr>
          <p:cNvSpPr/>
          <p:nvPr/>
        </p:nvSpPr>
        <p:spPr>
          <a:xfrm>
            <a:off x="568713" y="278781"/>
            <a:ext cx="10995102" cy="6124754"/>
          </a:xfrm>
          <a:prstGeom prst="rect">
            <a:avLst/>
          </a:prstGeom>
        </p:spPr>
        <p:txBody>
          <a:bodyPr wrap="square">
            <a:spAutoFit/>
          </a:bodyPr>
          <a:lstStyle/>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 New Roman" panose="02020603050405020304" pitchFamily="18" charset="0"/>
              </a:rPr>
              <a:t>Step Therapy</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Health insurers often have drug protocols for</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patients taking certain medications. These rules, known as </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step therapy,</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require that a patient </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try and fail</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on one or more meds before insurers provide coverage for a drug that was originally prescribed.  </a:t>
            </a:r>
          </a:p>
          <a:p>
            <a:pPr lvl="0" eaLnBrk="0" fontAlgn="base" hangingPunct="0">
              <a:spcBef>
                <a:spcPct val="0"/>
              </a:spcBef>
              <a:spcAft>
                <a:spcPct val="0"/>
              </a:spcAft>
            </a:pPr>
            <a:endParaRPr lang="en-US" altLang="en-US" sz="3200" spc="300" dirty="0">
              <a:latin typeface="Georgia" panose="02040502050405020303"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Legislation passed that would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help patients obtain exceptions to these drug requirements</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kumimoji="0" lang="en-US" altLang="en-US" sz="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25493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E570E2-21D2-6A46-BBB0-4F3FEED6C299}"/>
              </a:ext>
            </a:extLst>
          </p:cNvPr>
          <p:cNvSpPr/>
          <p:nvPr/>
        </p:nvSpPr>
        <p:spPr>
          <a:xfrm>
            <a:off x="724829" y="301083"/>
            <a:ext cx="10961649" cy="5786199"/>
          </a:xfrm>
          <a:prstGeom prst="rect">
            <a:avLst/>
          </a:prstGeom>
        </p:spPr>
        <p:txBody>
          <a:bodyPr wrap="square">
            <a:spAutoFit/>
          </a:bodyPr>
          <a:lstStyle/>
          <a:p>
            <a:pPr lvl="0" eaLnBrk="0" fontAlgn="base" hangingPunct="0">
              <a:spcBef>
                <a:spcPct val="0"/>
              </a:spcBef>
              <a:spcAft>
                <a:spcPct val="0"/>
              </a:spcAft>
            </a:pPr>
            <a:r>
              <a:rPr lang="en-US" altLang="en-US" sz="3200" b="1" dirty="0">
                <a:solidFill>
                  <a:srgbClr val="222222"/>
                </a:solidFill>
                <a:latin typeface="Georgia" panose="02040502050405020303" pitchFamily="18" charset="0"/>
                <a:ea typeface="Times New Roman" panose="02020603050405020304" pitchFamily="18" charset="0"/>
              </a:rPr>
              <a:t>HIV</a:t>
            </a:r>
          </a:p>
          <a:p>
            <a:pPr lvl="0" eaLnBrk="0" fontAlgn="base" hangingPunct="0">
              <a:spcBef>
                <a:spcPct val="0"/>
              </a:spcBef>
              <a:spcAft>
                <a:spcPct val="0"/>
              </a:spcAft>
            </a:pP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dirty="0">
                <a:solidFill>
                  <a:srgbClr val="222222"/>
                </a:solidFill>
                <a:latin typeface="Georgia" panose="02040502050405020303" pitchFamily="18" charset="0"/>
                <a:ea typeface="Times New Roman" panose="02020603050405020304" pitchFamily="18" charset="0"/>
              </a:rPr>
              <a:t>The Legislature approved legislation with a proposal </a:t>
            </a:r>
            <a:r>
              <a:rPr lang="en-US" altLang="en-US" sz="3200" b="1" u="sng" dirty="0">
                <a:solidFill>
                  <a:srgbClr val="222222"/>
                </a:solidFill>
                <a:latin typeface="Georgia" panose="02040502050405020303" pitchFamily="18" charset="0"/>
                <a:ea typeface="Times New Roman" panose="02020603050405020304" pitchFamily="18" charset="0"/>
              </a:rPr>
              <a:t>facilitating needle exchange programs</a:t>
            </a:r>
            <a:r>
              <a:rPr lang="en-US" altLang="en-US" sz="3200" dirty="0">
                <a:solidFill>
                  <a:srgbClr val="222222"/>
                </a:solidFill>
                <a:latin typeface="Georgia" panose="02040502050405020303" pitchFamily="18" charset="0"/>
                <a:ea typeface="Times New Roman" panose="02020603050405020304" pitchFamily="18" charset="0"/>
              </a:rPr>
              <a:t>, to help prevent new HIV and other infections among intravenous drug users .  </a:t>
            </a:r>
          </a:p>
          <a:p>
            <a:pPr lvl="0" eaLnBrk="0" fontAlgn="base" hangingPunct="0">
              <a:spcBef>
                <a:spcPct val="0"/>
              </a:spcBef>
              <a:spcAft>
                <a:spcPct val="0"/>
              </a:spcAft>
            </a:pP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dirty="0">
                <a:solidFill>
                  <a:srgbClr val="222222"/>
                </a:solidFill>
                <a:latin typeface="Georgia" panose="02040502050405020303" pitchFamily="18" charset="0"/>
                <a:ea typeface="Times New Roman" panose="02020603050405020304" pitchFamily="18" charset="0"/>
              </a:rPr>
              <a:t>Legislation was also passed that set up a </a:t>
            </a:r>
            <a:r>
              <a:rPr lang="en-US" altLang="en-US" sz="3200" b="1" u="sng" dirty="0">
                <a:solidFill>
                  <a:srgbClr val="222222"/>
                </a:solidFill>
                <a:latin typeface="Georgia" panose="02040502050405020303" pitchFamily="18" charset="0"/>
                <a:ea typeface="Times New Roman" panose="02020603050405020304" pitchFamily="18" charset="0"/>
              </a:rPr>
              <a:t>pilot program for distribution of a pill known as </a:t>
            </a:r>
            <a:r>
              <a:rPr lang="en-US" altLang="en-US" sz="3200" b="1" u="sng" dirty="0" err="1">
                <a:solidFill>
                  <a:srgbClr val="222222"/>
                </a:solidFill>
                <a:latin typeface="Georgia" panose="02040502050405020303" pitchFamily="18" charset="0"/>
                <a:ea typeface="Times New Roman" panose="02020603050405020304" pitchFamily="18" charset="0"/>
              </a:rPr>
              <a:t>PrEP</a:t>
            </a:r>
            <a:r>
              <a:rPr lang="en-US" altLang="en-US" sz="3200" dirty="0">
                <a:solidFill>
                  <a:srgbClr val="222222"/>
                </a:solidFill>
                <a:latin typeface="Georgia" panose="02040502050405020303" pitchFamily="18" charset="0"/>
                <a:ea typeface="Times New Roman" panose="02020603050405020304" pitchFamily="18" charset="0"/>
              </a:rPr>
              <a:t> (pre-exposure prophylaxis) to people at high risk of HIV. The pill, taken daily, can lower chances of getting the virus.</a:t>
            </a:r>
            <a:endParaRPr kumimoji="0" lang="en-US" altLang="en-US" sz="3200" b="0" i="0" u="none" strike="noStrike" cap="none"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lang="en-US" dirty="0"/>
          </a:p>
        </p:txBody>
      </p:sp>
    </p:spTree>
    <p:extLst>
      <p:ext uri="{BB962C8B-B14F-4D97-AF65-F5344CB8AC3E}">
        <p14:creationId xmlns:p14="http://schemas.microsoft.com/office/powerpoint/2010/main" val="3490978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9703D-2748-D644-A2E7-FD0AC4092F66}"/>
              </a:ext>
            </a:extLst>
          </p:cNvPr>
          <p:cNvSpPr/>
          <p:nvPr/>
        </p:nvSpPr>
        <p:spPr>
          <a:xfrm>
            <a:off x="613317" y="211873"/>
            <a:ext cx="10939346" cy="4647426"/>
          </a:xfrm>
          <a:prstGeom prst="rect">
            <a:avLst/>
          </a:prstGeom>
        </p:spPr>
        <p:txBody>
          <a:bodyPr wrap="square">
            <a:spAutoFit/>
          </a:bodyPr>
          <a:lstStyle/>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Pilot Program for Obesity &amp; Related Conditions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Legislation passed that authorizes the Department of Community Health to conduct a </a:t>
            </a:r>
            <a:r>
              <a:rPr lang="en-US" altLang="en-US" sz="3200" u="sng" spc="300" dirty="0">
                <a:latin typeface="Georgia" panose="02040502050405020303" pitchFamily="18" charset="0"/>
                <a:ea typeface="Times New Roman" panose="02020603050405020304" pitchFamily="18" charset="0"/>
                <a:cs typeface="TimesNewRomanPSMT" panose="02020603050405020304" pitchFamily="18" charset="0"/>
              </a:rPr>
              <a:t>three-year pilot program </a:t>
            </a: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to provide coverage for the treatment and management </a:t>
            </a:r>
            <a:r>
              <a:rPr lang="en-US" altLang="en-US" sz="3200" spc="300" dirty="0">
                <a:latin typeface="Georgia" panose="02040502050405020303" pitchFamily="18" charset="0"/>
                <a:ea typeface="Times New Roman" panose="02020603050405020304" pitchFamily="18" charset="0"/>
              </a:rPr>
              <a:t>o</a:t>
            </a: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f obesity and related conditions under a state health insurance plan.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kumimoji="0" lang="en-US" altLang="en-US" sz="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132484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BB3DA7-6EC7-5F45-9B3E-64905B619211}"/>
              </a:ext>
            </a:extLst>
          </p:cNvPr>
          <p:cNvSpPr/>
          <p:nvPr/>
        </p:nvSpPr>
        <p:spPr>
          <a:xfrm>
            <a:off x="535259" y="345689"/>
            <a:ext cx="10972800" cy="5139869"/>
          </a:xfrm>
          <a:prstGeom prst="rect">
            <a:avLst/>
          </a:prstGeom>
        </p:spPr>
        <p:txBody>
          <a:bodyPr wrap="square">
            <a:spAutoFit/>
          </a:bodyPr>
          <a:lstStyle/>
          <a:p>
            <a:pPr lvl="0" eaLnBrk="0" fontAlgn="base" hangingPunct="0">
              <a:spcBef>
                <a:spcPct val="0"/>
              </a:spcBef>
              <a:spcAft>
                <a:spcPct val="0"/>
              </a:spcAft>
            </a:pPr>
            <a:r>
              <a:rPr lang="en-US" altLang="en-US" sz="3200" b="1" spc="300"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Pregnant Inmates in Prisons </a:t>
            </a:r>
            <a:r>
              <a:rPr lang="en-US" altLang="en-US" sz="3200" b="1" spc="3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altLang="en-US" sz="3200" b="1" spc="300"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b="1" spc="300"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Use of Restraints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Legislation passed that </a:t>
            </a: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prohibits</a:t>
            </a: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 (in penal institutions/jails) </a:t>
            </a: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the use of handcuffs, waist shackles, leg irons, or restraints of any kind on a pregnant woman who is in the second or third trimester of pregnancy, in labor, or in delivery, or on a woman in the immediate postpartum period. </a:t>
            </a:r>
            <a:endParaRPr kumimoji="0" lang="en-US" altLang="en-US" sz="3200" b="1"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kumimoji="0" lang="en-US" altLang="en-US" sz="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026515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F0BC5C-9E9C-4D48-AEC7-7AFFD92624C4}"/>
              </a:ext>
            </a:extLst>
          </p:cNvPr>
          <p:cNvSpPr/>
          <p:nvPr/>
        </p:nvSpPr>
        <p:spPr>
          <a:xfrm>
            <a:off x="669073" y="479502"/>
            <a:ext cx="10983951" cy="3046988"/>
          </a:xfrm>
          <a:prstGeom prst="rect">
            <a:avLst/>
          </a:prstGeom>
        </p:spPr>
        <p:txBody>
          <a:bodyPr wrap="square">
            <a:spAutoFit/>
          </a:bodyPr>
          <a:lstStyle/>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Telemedicine</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Two bills were passed by the Legislature that </a:t>
            </a: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enhanced the application of telemedicine </a:t>
            </a: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in Georgia, including </a:t>
            </a: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insurance coverage and licenses for out of state physicians</a:t>
            </a: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401151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D3F1B4-91A9-BC4B-8010-E99008B9CB60}"/>
              </a:ext>
            </a:extLst>
          </p:cNvPr>
          <p:cNvSpPr/>
          <p:nvPr/>
        </p:nvSpPr>
        <p:spPr>
          <a:xfrm>
            <a:off x="602165" y="323385"/>
            <a:ext cx="10961649" cy="5139869"/>
          </a:xfrm>
          <a:prstGeom prst="rect">
            <a:avLst/>
          </a:prstGeom>
        </p:spPr>
        <p:txBody>
          <a:bodyPr wrap="square">
            <a:spAutoFit/>
          </a:bodyPr>
          <a:lstStyle/>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 New Roman" panose="02020603050405020304" pitchFamily="18" charset="0"/>
              </a:rPr>
              <a:t>PDMP</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Legislation passed that  weakens enforcement of one of the investigative tools used against opioid monitoring. </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The Legislature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voted to take away the ability of the Georgia Composite Medical Board to discipline doctors who fail to register for a PDMP. </a:t>
            </a:r>
            <a:endParaRPr kumimoji="0" lang="en-US" altLang="en-US" sz="3200" b="1" i="0" u="sng"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kumimoji="0" lang="en-US" altLang="en-US" sz="800" b="0"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1786395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9C943A-4636-6045-A343-82C6368566CD}"/>
              </a:ext>
            </a:extLst>
          </p:cNvPr>
          <p:cNvSpPr/>
          <p:nvPr/>
        </p:nvSpPr>
        <p:spPr>
          <a:xfrm>
            <a:off x="501806" y="111512"/>
            <a:ext cx="10995102" cy="7263527"/>
          </a:xfrm>
          <a:prstGeom prst="rect">
            <a:avLst/>
          </a:prstGeom>
        </p:spPr>
        <p:txBody>
          <a:bodyPr wrap="square">
            <a:spAutoFit/>
          </a:bodyPr>
          <a:lstStyle/>
          <a:p>
            <a:pPr lvl="0" eaLnBrk="0" fontAlgn="base" hangingPunct="0">
              <a:spcBef>
                <a:spcPct val="0"/>
              </a:spcBef>
              <a:spcAft>
                <a:spcPct val="0"/>
              </a:spcAft>
            </a:pPr>
            <a:r>
              <a:rPr kumimoji="0" lang="en-US" altLang="en-US" sz="3200" b="1" i="0" u="none" strike="noStrike" cap="none" spc="3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Provider Fee</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The Legislature agreed</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to </a:t>
            </a:r>
            <a:r>
              <a:rPr lang="en-US" altLang="en-US" sz="3200" b="1" u="sng" spc="300" dirty="0">
                <a:latin typeface="Georgia" panose="02040502050405020303" pitchFamily="18" charset="0"/>
                <a:ea typeface="Times New Roman" panose="02020603050405020304" pitchFamily="18" charset="0"/>
                <a:cs typeface="Times New Roman" panose="02020603050405020304" pitchFamily="18" charset="0"/>
              </a:rPr>
              <a:t>renew the hospital provider fee</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that fills a nearly $1 billion hole in the state Medicaid budget.</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The program is scheduled to </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sunset</a:t>
            </a:r>
            <a:r>
              <a:rPr lang="en-US" altLang="en-US" sz="32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next year.</a:t>
            </a:r>
          </a:p>
          <a:p>
            <a:pPr lvl="0" eaLnBrk="0" fontAlgn="base" hangingPunct="0">
              <a:spcBef>
                <a:spcPct val="0"/>
              </a:spcBef>
              <a:spcAft>
                <a:spcPct val="0"/>
              </a:spcAft>
            </a:pPr>
            <a:endParaRPr kumimoji="0" lang="en-US" altLang="en-US" sz="24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The state collects about $311 million from hospitals through the fee, and that money is matched with $657 million in federal funds.  The funding is then returned to the hospitals through reimbursements. Individual hospitals are reimbursed differing amounts, based on how much Medicaid business they do.</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lang="en-US" dirty="0"/>
          </a:p>
        </p:txBody>
      </p:sp>
    </p:spTree>
    <p:extLst>
      <p:ext uri="{BB962C8B-B14F-4D97-AF65-F5344CB8AC3E}">
        <p14:creationId xmlns:p14="http://schemas.microsoft.com/office/powerpoint/2010/main" val="2524548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6031C7-A7AC-504C-8ED3-631B46F988CE}"/>
              </a:ext>
            </a:extLst>
          </p:cNvPr>
          <p:cNvSpPr/>
          <p:nvPr/>
        </p:nvSpPr>
        <p:spPr>
          <a:xfrm>
            <a:off x="624467" y="390293"/>
            <a:ext cx="11017405" cy="5509200"/>
          </a:xfrm>
          <a:prstGeom prst="rect">
            <a:avLst/>
          </a:prstGeom>
        </p:spPr>
        <p:txBody>
          <a:bodyPr wrap="square">
            <a:spAutoFit/>
          </a:bodyPr>
          <a:lstStyle/>
          <a:p>
            <a:r>
              <a:rPr lang="en-US" sz="3200" b="1" spc="3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Pharmacy Anti-Steering &amp; Transparency Act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r>
              <a:rPr 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Prohibits pharmacies from sharing patient data for commercial purposes and prohibit pharmacy benefit managers (PBMs) from steering patients to PBM-owned pharmacies. </a:t>
            </a:r>
          </a:p>
          <a:p>
            <a:endParaRPr 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r>
              <a:rPr 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It also requires such pharmacies to file an annual disclosure statement of its affiliates. Pharmacy benefit managers are companies that manage the prescription drug benefit of your health plan.</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632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9C36-6B3F-F244-AFC7-CE8FA6572607}"/>
              </a:ext>
            </a:extLst>
          </p:cNvPr>
          <p:cNvSpPr/>
          <p:nvPr/>
        </p:nvSpPr>
        <p:spPr>
          <a:xfrm>
            <a:off x="591015" y="345688"/>
            <a:ext cx="10983951" cy="3323987"/>
          </a:xfrm>
          <a:prstGeom prst="rect">
            <a:avLst/>
          </a:prstGeom>
        </p:spPr>
        <p:txBody>
          <a:bodyPr wrap="square">
            <a:spAutoFit/>
          </a:bodyPr>
          <a:lstStyle/>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rPr>
              <a:t>Abortion Bill</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The Legislature passed the "Living Infants Fairness and Equality (LIFE) Act"  - known as the “</a:t>
            </a:r>
            <a:r>
              <a:rPr lang="en-US" altLang="en-US" sz="3200" b="1" u="sng" spc="300" dirty="0">
                <a:latin typeface="Georgia" panose="02040502050405020303" pitchFamily="18" charset="0"/>
                <a:ea typeface="Times New Roman" panose="02020603050405020304" pitchFamily="18" charset="0"/>
                <a:cs typeface="TimesNewRomanPSMT" panose="02020603050405020304" pitchFamily="18" charset="0"/>
              </a:rPr>
              <a:t>Heartbeat Bill</a:t>
            </a:r>
            <a:r>
              <a:rPr lang="en-US" altLang="en-US" sz="3200" spc="300" dirty="0">
                <a:latin typeface="Georgia" panose="02040502050405020303" pitchFamily="18" charset="0"/>
                <a:ea typeface="Times New Roman" panose="02020603050405020304" pitchFamily="18" charset="0"/>
                <a:cs typeface="TimesNewRomanPSMT" panose="02020603050405020304" pitchFamily="18" charset="0"/>
              </a:rPr>
              <a:t>”</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b="1" spc="300" dirty="0">
                <a:latin typeface="Georgia" panose="02040502050405020303" pitchFamily="18" charset="0"/>
                <a:ea typeface="Times New Roman" panose="02020603050405020304" pitchFamily="18" charset="0"/>
                <a:cs typeface="TimesNewRomanPSMT" panose="02020603050405020304" pitchFamily="18"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b="1" dirty="0">
                <a:latin typeface="Georgia" panose="02040502050405020303" pitchFamily="18" charset="0"/>
                <a:ea typeface="Times New Roman" panose="02020603050405020304" pitchFamily="18" charset="0"/>
                <a:cs typeface="TimesNewRomanPSMT" panose="02020603050405020304" pitchFamily="18" charset="0"/>
              </a:rPr>
              <a:t>				</a:t>
            </a:r>
            <a:endParaRPr lang="en-US" dirty="0"/>
          </a:p>
        </p:txBody>
      </p:sp>
    </p:spTree>
    <p:extLst>
      <p:ext uri="{BB962C8B-B14F-4D97-AF65-F5344CB8AC3E}">
        <p14:creationId xmlns:p14="http://schemas.microsoft.com/office/powerpoint/2010/main" val="10106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4339A5-89CD-9149-B460-A5073678C3F3}"/>
              </a:ext>
            </a:extLst>
          </p:cNvPr>
          <p:cNvSpPr txBox="1"/>
          <p:nvPr/>
        </p:nvSpPr>
        <p:spPr>
          <a:xfrm>
            <a:off x="0" y="0"/>
            <a:ext cx="11958638" cy="12711172"/>
          </a:xfrm>
          <a:prstGeom prst="rect">
            <a:avLst/>
          </a:prstGeom>
          <a:noFill/>
        </p:spPr>
        <p:txBody>
          <a:bodyPr wrap="square" rtlCol="0">
            <a:spAutoFit/>
          </a:bodyPr>
          <a:lstStyle/>
          <a:p>
            <a:r>
              <a:rPr lang="en-US" sz="3200" b="1" dirty="0"/>
              <a:t>UNDERSTAND HOW THE STATE GOVERNMENT PROCESS OPERATES </a:t>
            </a:r>
          </a:p>
          <a:p>
            <a:r>
              <a:rPr lang="en-US" sz="3200" b="1" dirty="0"/>
              <a:t>AND PARTICIPATE IN IT! </a:t>
            </a:r>
          </a:p>
          <a:p>
            <a:endParaRPr lang="en-US" dirty="0"/>
          </a:p>
          <a:p>
            <a:r>
              <a:rPr lang="en-US" sz="3200" dirty="0"/>
              <a:t>JOIN AND ACTIVELY PARTICIPATE WITH GNA,  UAPRN </a:t>
            </a:r>
          </a:p>
          <a:p>
            <a:r>
              <a:rPr lang="en-US" sz="3200" dirty="0"/>
              <a:t>OR ANOTHER NURSES’ ASSOCIATION</a:t>
            </a:r>
          </a:p>
          <a:p>
            <a:pPr marL="914400" lvl="1" indent="-457200">
              <a:buFont typeface="Wingdings" pitchFamily="2" charset="2"/>
              <a:buChar char="v"/>
            </a:pPr>
            <a:r>
              <a:rPr lang="en-US" sz="2800" dirty="0"/>
              <a:t>MONITOR THEIR LEGISLATIVE UPDATES REGULARLY</a:t>
            </a:r>
          </a:p>
          <a:p>
            <a:pPr marL="914400" lvl="1" indent="-457200">
              <a:buFont typeface="Wingdings" pitchFamily="2" charset="2"/>
              <a:buChar char="v"/>
            </a:pPr>
            <a:r>
              <a:rPr lang="en-US" sz="2800" dirty="0"/>
              <a:t>RESPOND TO  ADVOCATE REQUEST FROM YOUR ASSOCIATION</a:t>
            </a:r>
          </a:p>
          <a:p>
            <a:pPr marL="914400" lvl="1" indent="-457200">
              <a:buFont typeface="Wingdings" pitchFamily="2" charset="2"/>
              <a:buChar char="v"/>
            </a:pPr>
            <a:r>
              <a:rPr lang="en-US" sz="2800" dirty="0"/>
              <a:t>PARTICIPATE IN THE NURSES’ “L.E.A.D.” </a:t>
            </a:r>
          </a:p>
          <a:p>
            <a:pPr marL="914400" lvl="1" indent="-457200">
              <a:buFont typeface="Wingdings" pitchFamily="2" charset="2"/>
              <a:buChar char="v"/>
            </a:pPr>
            <a:r>
              <a:rPr lang="en-US" sz="2800" dirty="0"/>
              <a:t>ENCOURAGE OTHER PROFESSIONAL ASSOCIATES TO PARTICIPATE</a:t>
            </a:r>
          </a:p>
          <a:p>
            <a:endParaRPr lang="en-US" sz="2400" dirty="0"/>
          </a:p>
          <a:p>
            <a:r>
              <a:rPr lang="en-US" sz="3200" dirty="0"/>
              <a:t>FAMILARIZE YOURSELF WITH THE LEGISLATIVE PROCESS AND MONITOR THE LEGISLATIVE SESSION -----</a:t>
            </a:r>
            <a:endParaRPr lang="en-US" sz="3200" dirty="0">
              <a:solidFill>
                <a:srgbClr val="C00000"/>
              </a:solidFill>
            </a:endParaRPr>
          </a:p>
          <a:p>
            <a:r>
              <a:rPr lang="en-US" sz="2400" dirty="0"/>
              <a:t>	LEARN HOW TO NAVIGATE THE STATEWIDE LEGISLATIVE WEBSITE – MONITOR IT 	REGULARLY - </a:t>
            </a:r>
            <a:r>
              <a:rPr lang="en-US" sz="2400" dirty="0">
                <a:solidFill>
                  <a:srgbClr val="C00000"/>
                </a:solidFill>
                <a:hlinkClick r:id="rId2"/>
              </a:rPr>
              <a:t>WWW.LEGIS.GA.GOV</a:t>
            </a:r>
            <a:endParaRPr lang="en-US" sz="2400" dirty="0">
              <a:solidFill>
                <a:srgbClr val="C00000"/>
              </a:solidFill>
            </a:endParaRPr>
          </a:p>
          <a:p>
            <a:endParaRPr lang="en-US" sz="2400" dirty="0">
              <a:solidFill>
                <a:srgbClr val="C00000"/>
              </a:solidFill>
            </a:endParaRPr>
          </a:p>
          <a:p>
            <a:r>
              <a:rPr lang="en-US" sz="2800" b="1" dirty="0">
                <a:solidFill>
                  <a:srgbClr val="C00000"/>
                </a:solidFill>
              </a:rPr>
              <a:t>STAY INFORMED &amp; EDUCATED - VOLUNTEER AND PARTICIPATE!</a:t>
            </a:r>
            <a:endParaRPr lang="en-US" sz="2800" b="1" dirty="0"/>
          </a:p>
          <a:p>
            <a:endParaRPr lang="en-US" sz="2400" dirty="0"/>
          </a:p>
          <a:p>
            <a:endParaRPr lang="en-US" sz="2400" dirty="0"/>
          </a:p>
          <a:p>
            <a:r>
              <a:rPr lang="en-US" sz="2400"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9753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78526-E98E-004D-90C3-DEA6F6B36D3E}"/>
              </a:ext>
            </a:extLst>
          </p:cNvPr>
          <p:cNvSpPr/>
          <p:nvPr/>
        </p:nvSpPr>
        <p:spPr>
          <a:xfrm>
            <a:off x="501805" y="256478"/>
            <a:ext cx="10972800" cy="6494085"/>
          </a:xfrm>
          <a:prstGeom prst="rect">
            <a:avLst/>
          </a:prstGeom>
        </p:spPr>
        <p:txBody>
          <a:bodyPr wrap="square">
            <a:spAutoFit/>
          </a:bodyPr>
          <a:lstStyle/>
          <a:p>
            <a:pPr lvl="0" eaLnBrk="0" fontAlgn="base" hangingPunct="0">
              <a:spcBef>
                <a:spcPct val="0"/>
              </a:spcBef>
              <a:spcAft>
                <a:spcPct val="0"/>
              </a:spcAft>
            </a:pPr>
            <a:r>
              <a:rPr kumimoji="0" lang="en-US" altLang="en-US" sz="2800" b="1" i="0" u="none" strike="noStrike" cap="none" spc="6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CON</a:t>
            </a:r>
          </a:p>
          <a:p>
            <a:pPr lvl="0" eaLnBrk="0" fontAlgn="base" hangingPunct="0">
              <a:spcBef>
                <a:spcPct val="0"/>
              </a:spcBef>
              <a:spcAft>
                <a:spcPct val="0"/>
              </a:spcAft>
            </a:pPr>
            <a:endParaRPr kumimoji="0" lang="en-US" altLang="en-US" sz="2800" b="0" i="0" u="none" strike="noStrike" cap="none" spc="6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2400" u="sng" spc="300" dirty="0">
                <a:latin typeface="Georgia" panose="02040502050405020303" pitchFamily="18" charset="0"/>
                <a:ea typeface="Times New Roman" panose="02020603050405020304" pitchFamily="18" charset="0"/>
                <a:cs typeface="Times New Roman" panose="02020603050405020304" pitchFamily="18" charset="0"/>
              </a:rPr>
              <a:t>SIGNIFICANT CHANGES </a:t>
            </a: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WERE APPROVED IN THE STATE</a:t>
            </a:r>
            <a:r>
              <a:rPr lang="en-US" altLang="en-US" sz="24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S CERTIFICATE-OF-NEED </a:t>
            </a:r>
            <a:r>
              <a:rPr lang="en-US" altLang="en-US" sz="2400" b="1" u="sng" spc="300" dirty="0">
                <a:latin typeface="Georgia" panose="02040502050405020303" pitchFamily="18" charset="0"/>
                <a:ea typeface="Times New Roman" panose="02020603050405020304" pitchFamily="18" charset="0"/>
                <a:cs typeface="Times New Roman" panose="02020603050405020304" pitchFamily="18" charset="0"/>
              </a:rPr>
              <a:t>(CON) </a:t>
            </a: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PROGRAM which regulates health care facilities and services.</a:t>
            </a:r>
          </a:p>
          <a:p>
            <a:pPr lvl="0" eaLnBrk="0" fontAlgn="base" hangingPunct="0">
              <a:spcBef>
                <a:spcPct val="0"/>
              </a:spcBef>
              <a:spcAft>
                <a:spcPct val="0"/>
              </a:spcAft>
            </a:pPr>
            <a:endParaRPr kumimoji="0" lang="en-US" altLang="en-US" sz="24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These included giving Cancer Treatment Centers of America a pathway to expand its bed capacity and accept more Georgia patients at its Newnan facility.</a:t>
            </a:r>
            <a:r>
              <a:rPr lang="en-US" altLang="en-US" sz="2400" spc="300"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Limits the rival entities that can object to a health care provider</a:t>
            </a:r>
            <a:r>
              <a:rPr lang="en-US" altLang="en-US" sz="24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s CON application to those within a 35-mile radius of the proposed project. Currently, there are no geographic restrictions on who can object.</a:t>
            </a:r>
            <a:endParaRPr kumimoji="0" lang="en-US" altLang="en-US" sz="24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endParaRPr lang="en-US" altLang="en-US" sz="2400" spc="300" dirty="0">
              <a:latin typeface="Georgia" panose="02040502050405020303"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Other provisions include increasing financial thresholds for hospital construction and medical equipment; and prohibiting hospitals from purchasing or holding </a:t>
            </a:r>
            <a:r>
              <a:rPr lang="en-US" altLang="en-US" sz="24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medical use</a:t>
            </a:r>
            <a:r>
              <a:rPr lang="en-US" altLang="en-US" sz="2400" spc="300" dirty="0">
                <a:latin typeface="Calibri" panose="020F0502020204030204" pitchFamily="34" charset="0"/>
                <a:ea typeface="Times New Roman" panose="02020603050405020304" pitchFamily="18" charset="0"/>
                <a:cs typeface="Times New Roman" panose="02020603050405020304" pitchFamily="18" charset="0"/>
              </a:rPr>
              <a:t>’’</a:t>
            </a:r>
            <a:r>
              <a:rPr lang="en-US" altLang="en-US" sz="2400" spc="300" dirty="0">
                <a:latin typeface="Georgia" panose="02040502050405020303" pitchFamily="18" charset="0"/>
                <a:ea typeface="Times New Roman" panose="02020603050405020304" pitchFamily="18" charset="0"/>
                <a:cs typeface="Times New Roman" panose="02020603050405020304" pitchFamily="18" charset="0"/>
              </a:rPr>
              <a:t> rights of properties.</a:t>
            </a:r>
            <a:endParaRPr kumimoji="0" lang="en-US" altLang="en-US" sz="2400" b="0" i="0" u="none"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84417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73087C-66E2-7149-9320-B2EC5D58B134}"/>
              </a:ext>
            </a:extLst>
          </p:cNvPr>
          <p:cNvSpPr/>
          <p:nvPr/>
        </p:nvSpPr>
        <p:spPr>
          <a:xfrm>
            <a:off x="735980" y="591015"/>
            <a:ext cx="10772078" cy="6001643"/>
          </a:xfrm>
          <a:prstGeom prst="rect">
            <a:avLst/>
          </a:prstGeom>
        </p:spPr>
        <p:txBody>
          <a:bodyPr wrap="square">
            <a:spAutoFit/>
          </a:bodyPr>
          <a:lstStyle/>
          <a:p>
            <a:pPr lvl="0" eaLnBrk="0" fontAlgn="base" hangingPunct="0">
              <a:spcBef>
                <a:spcPct val="0"/>
              </a:spcBef>
              <a:spcAft>
                <a:spcPct val="0"/>
              </a:spcAft>
            </a:pPr>
            <a:r>
              <a:rPr kumimoji="0" lang="en-US" altLang="en-US" sz="3200" b="1" i="0" u="none" strike="noStrike" cap="none" spc="3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Waivers</a:t>
            </a:r>
          </a:p>
          <a:p>
            <a:pPr lvl="0" eaLnBrk="0" fontAlgn="base" hangingPunct="0">
              <a:spcBef>
                <a:spcPct val="0"/>
              </a:spcBef>
              <a:spcAft>
                <a:spcPct val="0"/>
              </a:spcAft>
            </a:pP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SB 106 .  </a:t>
            </a:r>
            <a:r>
              <a:rPr lang="en-US" altLang="en-US" sz="3200" i="1" spc="300" dirty="0">
                <a:latin typeface="Georgia" panose="02040502050405020303" pitchFamily="18" charset="0"/>
                <a:ea typeface="Times New Roman" panose="02020603050405020304" pitchFamily="18" charset="0"/>
                <a:cs typeface="Times New Roman" panose="02020603050405020304" pitchFamily="18" charset="0"/>
              </a:rPr>
              <a:t>The Patients First Act</a:t>
            </a:r>
            <a:r>
              <a:rPr lang="en-US" altLang="en-US" sz="3200" spc="300" dirty="0">
                <a:latin typeface="Georgia" panose="02040502050405020303" pitchFamily="18" charset="0"/>
                <a:ea typeface="Times New Roman" panose="02020603050405020304" pitchFamily="18" charset="0"/>
                <a:cs typeface="Times New Roman" panose="02020603050405020304" pitchFamily="18" charset="0"/>
              </a:rPr>
              <a:t>  has two parts, each depending on future federal approval of a waiver to state health care rules. </a:t>
            </a:r>
          </a:p>
          <a:p>
            <a:pPr lvl="0" eaLnBrk="0" fontAlgn="base" hangingPunct="0">
              <a:spcBef>
                <a:spcPct val="0"/>
              </a:spcBef>
              <a:spcAft>
                <a:spcPct val="0"/>
              </a:spcAft>
            </a:pPr>
            <a:endParaRPr lang="en-US" altLang="en-US" sz="3200" spc="300" dirty="0">
              <a:latin typeface="Georgia" panose="02040502050405020303"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3200" spc="300" dirty="0">
                <a:solidFill>
                  <a:srgbClr val="333333"/>
                </a:solidFill>
                <a:latin typeface="Georgia" panose="02040502050405020303" pitchFamily="18" charset="0"/>
                <a:ea typeface="Times New Roman" panose="02020603050405020304" pitchFamily="18" charset="0"/>
                <a:cs typeface="Arial" panose="020B0604020202020204" pitchFamily="34" charset="0"/>
              </a:rPr>
              <a:t>The bill allows the state to pursue</a:t>
            </a:r>
            <a:r>
              <a:rPr lang="en-US" altLang="en-US" sz="3200" spc="300" dirty="0">
                <a:solidFill>
                  <a:srgbClr val="333333"/>
                </a:solidFill>
                <a:latin typeface="Calibri" panose="020F0502020204030204" pitchFamily="34" charset="0"/>
                <a:ea typeface="Times New Roman" panose="02020603050405020304" pitchFamily="18" charset="0"/>
                <a:cs typeface="Arial" panose="020B0604020202020204" pitchFamily="34" charset="0"/>
              </a:rPr>
              <a:t> </a:t>
            </a:r>
            <a:r>
              <a:rPr lang="en-US" altLang="en-US" sz="3200" spc="300" dirty="0">
                <a:solidFill>
                  <a:srgbClr val="333333"/>
                </a:solidFill>
                <a:latin typeface="Georgia" panose="02040502050405020303" pitchFamily="18" charset="0"/>
                <a:ea typeface="Times New Roman" panose="02020603050405020304" pitchFamily="18" charset="0"/>
                <a:cs typeface="Arial" panose="020B0604020202020204" pitchFamily="34" charset="0"/>
              </a:rPr>
              <a:t>an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3200" spc="300" dirty="0">
                <a:solidFill>
                  <a:srgbClr val="333333"/>
                </a:solidFill>
                <a:latin typeface="Georgia" panose="02040502050405020303" pitchFamily="18" charset="0"/>
                <a:ea typeface="Times New Roman" panose="02020603050405020304" pitchFamily="18" charset="0"/>
                <a:cs typeface="Arial" panose="020B0604020202020204" pitchFamily="34" charset="0"/>
              </a:rPr>
              <a:t>1115 waiver </a:t>
            </a:r>
            <a:r>
              <a:rPr lang="en-US" altLang="en-US" sz="3200" spc="300" dirty="0">
                <a:solidFill>
                  <a:srgbClr val="333333"/>
                </a:solidFill>
                <a:latin typeface="Calibri" panose="020F0502020204030204" pitchFamily="34" charset="0"/>
                <a:ea typeface="Times New Roman" panose="02020603050405020304" pitchFamily="18" charset="0"/>
                <a:cs typeface="Arial" panose="020B0604020202020204" pitchFamily="34" charset="0"/>
              </a:rPr>
              <a:t> </a:t>
            </a:r>
            <a:r>
              <a:rPr lang="en-US" altLang="en-US" sz="3200" spc="300" dirty="0">
                <a:solidFill>
                  <a:srgbClr val="333333"/>
                </a:solidFill>
                <a:latin typeface="Georgia" panose="02040502050405020303" pitchFamily="18" charset="0"/>
                <a:ea typeface="Times New Roman" panose="02020603050405020304" pitchFamily="18" charset="0"/>
                <a:cs typeface="Arial" panose="020B0604020202020204" pitchFamily="34" charset="0"/>
              </a:rPr>
              <a:t>to make changes to Georgia's Medicaid program that may include expanding coverage to more poor adults and a 1332 state innovation waiver  a to make changes to private insurance in the state.</a:t>
            </a:r>
            <a:r>
              <a:rPr lang="en-US" altLang="en-US" sz="3200" spc="300" dirty="0">
                <a:solidFill>
                  <a:srgbClr val="333333"/>
                </a:solidFill>
                <a:latin typeface="Calibri" panose="020F0502020204030204" pitchFamily="34" charset="0"/>
                <a:ea typeface="Times New Roman" panose="02020603050405020304" pitchFamily="18" charset="0"/>
                <a:cs typeface="Arial" panose="020B0604020202020204" pitchFamily="34" charset="0"/>
              </a:rPr>
              <a:t> </a:t>
            </a:r>
            <a:endParaRPr kumimoji="0" lang="en-US" altLang="en-US" sz="3200" b="0" i="0" u="none"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794886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19A0DE-0879-A24F-9D2B-4F09ECB64778}"/>
              </a:ext>
            </a:extLst>
          </p:cNvPr>
          <p:cNvSpPr/>
          <p:nvPr/>
        </p:nvSpPr>
        <p:spPr>
          <a:xfrm>
            <a:off x="434899" y="301084"/>
            <a:ext cx="11006252" cy="6494085"/>
          </a:xfrm>
          <a:prstGeom prst="rect">
            <a:avLst/>
          </a:prstGeom>
        </p:spPr>
        <p:txBody>
          <a:bodyPr wrap="square">
            <a:spAutoFit/>
          </a:bodyPr>
          <a:lstStyle/>
          <a:p>
            <a:r>
              <a:rPr lang="en-US" sz="3200" b="1" spc="3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Strategic Integrated Data System</a:t>
            </a:r>
            <a:r>
              <a:rPr lang="en-US" sz="3200" spc="3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a:t>
            </a:r>
          </a:p>
          <a:p>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Establishes the Strategic Integrated Data System through the Office of Planning and Budget. The data system would capture de-identified information about the physical and mental health and social services being provided to Georgians across the state. </a:t>
            </a:r>
          </a:p>
          <a:p>
            <a:endParaRPr 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r>
              <a:rPr lang="en-US" sz="3200" spc="300" dirty="0">
                <a:solidFill>
                  <a:srgbClr val="000000"/>
                </a:solidFill>
                <a:latin typeface="Georgia" panose="02040502050405020303" pitchFamily="18" charset="0"/>
                <a:ea typeface="Times New Roman" panose="02020603050405020304" pitchFamily="18" charset="0"/>
                <a:cs typeface="Arial" panose="020B0604020202020204" pitchFamily="34" charset="0"/>
              </a:rPr>
              <a:t>The goal of the system is to provide a central source of date about state services that can be used by state agencies, lawmakers, and researchers to make programs more effective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8686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D03F6F-1A88-3C49-858C-954B4A95796D}"/>
              </a:ext>
            </a:extLst>
          </p:cNvPr>
          <p:cNvSpPr/>
          <p:nvPr/>
        </p:nvSpPr>
        <p:spPr>
          <a:xfrm>
            <a:off x="591015" y="-89210"/>
            <a:ext cx="10995101" cy="7198402"/>
          </a:xfrm>
          <a:prstGeom prst="rect">
            <a:avLst/>
          </a:prstGeom>
        </p:spPr>
        <p:txBody>
          <a:bodyPr wrap="square">
            <a:spAutoFit/>
          </a:bodyPr>
          <a:lstStyle/>
          <a:p>
            <a:pPr lvl="0" eaLnBrk="0" fontAlgn="base" hangingPunct="0">
              <a:spcBef>
                <a:spcPct val="0"/>
              </a:spcBef>
              <a:spcAft>
                <a:spcPct val="0"/>
              </a:spcAft>
            </a:pPr>
            <a:r>
              <a:rPr kumimoji="0" lang="en-US" altLang="en-US" sz="2800" b="1" i="0" u="none" strike="noStrike" cap="none" spc="600" normalizeH="0" baseline="0" dirty="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Financial Disclosure Rules on Nonprofit Hospitals</a:t>
            </a:r>
          </a:p>
          <a:p>
            <a:pPr lvl="0" eaLnBrk="0" fontAlgn="base" hangingPunct="0">
              <a:spcBef>
                <a:spcPct val="0"/>
              </a:spcBef>
              <a:spcAft>
                <a:spcPct val="0"/>
              </a:spcAft>
            </a:pPr>
            <a:endParaRPr kumimoji="0" lang="en-US" altLang="en-US" sz="2800" b="0" i="0" u="none" strike="noStrike" cap="none" spc="6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2800" spc="300" dirty="0">
                <a:latin typeface="Georgia" panose="02040502050405020303" pitchFamily="18" charset="0"/>
                <a:ea typeface="Times New Roman" panose="02020603050405020304" pitchFamily="18" charset="0"/>
                <a:cs typeface="Times New Roman" panose="02020603050405020304" pitchFamily="18" charset="0"/>
              </a:rPr>
              <a:t>Tough new financial disclosure rules on nonprofit hospitals were approved. </a:t>
            </a:r>
          </a:p>
          <a:p>
            <a:pPr lvl="0" eaLnBrk="0" fontAlgn="base" hangingPunct="0">
              <a:spcBef>
                <a:spcPct val="0"/>
              </a:spcBef>
              <a:spcAft>
                <a:spcPct val="0"/>
              </a:spcAft>
            </a:pP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2800" spc="300" dirty="0">
                <a:latin typeface="Georgia" panose="02040502050405020303" pitchFamily="18" charset="0"/>
                <a:ea typeface="Times New Roman" panose="02020603050405020304" pitchFamily="18" charset="0"/>
                <a:cs typeface="Times New Roman" panose="02020603050405020304" pitchFamily="18" charset="0"/>
              </a:rPr>
              <a:t>These hospitals would have to disclose their audited financial statements, including those of their affiliates; their ownership in businesses, subsidiaries and captive insurance companies; the salaries and benefits of their 10 highest paid administrators; terms of their debt and properties owned; and their community benefit report and patient debt collection practices.</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a:p>
            <a:pPr lvl="0" eaLnBrk="0" fontAlgn="base" hangingPunct="0">
              <a:spcBef>
                <a:spcPct val="0"/>
              </a:spcBef>
              <a:spcAft>
                <a:spcPct val="0"/>
              </a:spcAft>
            </a:pPr>
            <a:r>
              <a:rPr lang="en-US" altLang="en-US" sz="2800" spc="300" dirty="0">
                <a:latin typeface="Georgia" panose="02040502050405020303" pitchFamily="18" charset="0"/>
                <a:ea typeface="Times New Roman" panose="02020603050405020304" pitchFamily="18" charset="0"/>
                <a:cs typeface="Times New Roman" panose="02020603050405020304" pitchFamily="18" charset="0"/>
              </a:rPr>
              <a:t>Those requirements are now supplemented by the budget item on analyzing hospital compensation and lobbying.</a:t>
            </a:r>
            <a:endParaRPr kumimoji="0" lang="en-US" altLang="en-US" sz="2800" b="0" i="0" u="none" strike="noStrike" cap="none" spc="300"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3126906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216736-0973-EE40-9F6E-8355418DFD0E}"/>
              </a:ext>
            </a:extLst>
          </p:cNvPr>
          <p:cNvSpPr txBox="1"/>
          <p:nvPr/>
        </p:nvSpPr>
        <p:spPr>
          <a:xfrm>
            <a:off x="902368" y="1395663"/>
            <a:ext cx="10274969" cy="5632311"/>
          </a:xfrm>
          <a:prstGeom prst="rect">
            <a:avLst/>
          </a:prstGeom>
          <a:noFill/>
        </p:spPr>
        <p:txBody>
          <a:bodyPr wrap="square" rtlCol="0">
            <a:spAutoFit/>
          </a:bodyPr>
          <a:lstStyle/>
          <a:p>
            <a:pPr algn="ctr"/>
            <a:r>
              <a:rPr lang="en-US" sz="4000" b="1" dirty="0"/>
              <a:t>2019 GEORGIA HEALTHCARE RELATED</a:t>
            </a:r>
          </a:p>
          <a:p>
            <a:pPr algn="ctr"/>
            <a:endParaRPr lang="en-US" sz="4000" b="1" dirty="0"/>
          </a:p>
          <a:p>
            <a:pPr algn="ctr"/>
            <a:r>
              <a:rPr lang="en-US" sz="4000" b="1" dirty="0"/>
              <a:t>STUDY COMMITTEES,</a:t>
            </a:r>
          </a:p>
          <a:p>
            <a:pPr algn="ctr"/>
            <a:endParaRPr lang="en-US" sz="4000" b="1" dirty="0"/>
          </a:p>
          <a:p>
            <a:pPr algn="ctr"/>
            <a:r>
              <a:rPr lang="en-US" sz="4000" b="1" dirty="0"/>
              <a:t>COMMISSIONS AND TASK FORCES </a:t>
            </a:r>
          </a:p>
          <a:p>
            <a:pPr algn="ctr"/>
            <a:endParaRPr lang="en-US" sz="4000" b="1" dirty="0"/>
          </a:p>
          <a:p>
            <a:pPr algn="ctr"/>
            <a:r>
              <a:rPr lang="en-US" sz="4000" b="1" dirty="0"/>
              <a:t>BEING MONITORED</a:t>
            </a:r>
          </a:p>
          <a:p>
            <a:pPr algn="ctr"/>
            <a:endParaRPr lang="en-US" sz="4000" b="1" dirty="0"/>
          </a:p>
          <a:p>
            <a:endParaRPr lang="en-US" sz="4000" dirty="0"/>
          </a:p>
        </p:txBody>
      </p:sp>
    </p:spTree>
    <p:extLst>
      <p:ext uri="{BB962C8B-B14F-4D97-AF65-F5344CB8AC3E}">
        <p14:creationId xmlns:p14="http://schemas.microsoft.com/office/powerpoint/2010/main" val="54611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C7C19A-3D4E-A34E-BB05-4F7969C0C78E}"/>
              </a:ext>
            </a:extLst>
          </p:cNvPr>
          <p:cNvSpPr/>
          <p:nvPr/>
        </p:nvSpPr>
        <p:spPr>
          <a:xfrm>
            <a:off x="348916" y="120316"/>
            <a:ext cx="11369841" cy="6678751"/>
          </a:xfrm>
          <a:prstGeom prst="rect">
            <a:avLst/>
          </a:prstGeom>
        </p:spPr>
        <p:txBody>
          <a:bodyPr wrap="square">
            <a:spAutoFit/>
          </a:bodyPr>
          <a:lstStyle/>
          <a:p>
            <a:r>
              <a:rPr lang="en-US" sz="3200" b="1" spc="300" dirty="0">
                <a:latin typeface="TimesNewRomanPSMT" panose="02020603050405020304" pitchFamily="18" charset="0"/>
                <a:ea typeface="Times New Roman" panose="02020603050405020304" pitchFamily="18" charset="0"/>
                <a:cs typeface="Times New Roman" panose="02020603050405020304" pitchFamily="18" charset="0"/>
              </a:rPr>
              <a:t>Senate Study Committee on Evaluating and Simplifying Physician Oversight of PAs &amp;APRNs</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u="sng" spc="300" dirty="0">
                <a:solidFill>
                  <a:srgbClr val="FF0000"/>
                </a:solidFill>
                <a:latin typeface="TimesNewRomanPSMT" panose="02020603050405020304" pitchFamily="18" charset="0"/>
                <a:ea typeface="Times New Roman" panose="02020603050405020304" pitchFamily="18" charset="0"/>
                <a:cs typeface="Times New Roman" panose="02020603050405020304" pitchFamily="18" charset="0"/>
              </a:rPr>
              <a:t>SR 202 and HR 261</a:t>
            </a:r>
            <a:endParaRPr lang="en-US" sz="2400" spc="3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spc="300" dirty="0">
                <a:latin typeface="TimesNewRomanPSMT" panose="02020603050405020304" pitchFamily="18" charset="0"/>
                <a:ea typeface="Times New Roman" panose="02020603050405020304" pitchFamily="18" charset="0"/>
                <a:cs typeface="Times New Roman" panose="02020603050405020304" pitchFamily="18" charset="0"/>
              </a:rPr>
              <a:t>WHEREAS…..</a:t>
            </a:r>
            <a:endParaRPr lang="en-US" sz="2400" spc="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spc="300" dirty="0">
                <a:latin typeface="TimesNewRomanPSMT" panose="02020603050405020304" pitchFamily="18" charset="0"/>
                <a:ea typeface="Times New Roman" panose="02020603050405020304" pitchFamily="18" charset="0"/>
                <a:cs typeface="Times New Roman" panose="02020603050405020304" pitchFamily="18" charset="0"/>
              </a:rPr>
              <a:t>State laws governing physician oversight of physician assistants and advanced practice registered nurses are complex and difficult to navigate in the practice environment; </a:t>
            </a:r>
            <a:endParaRPr lang="en-US" sz="2000" spc="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spc="300" dirty="0">
                <a:latin typeface="TimesNewRomanPSMT" panose="02020603050405020304" pitchFamily="18" charset="0"/>
                <a:ea typeface="Times New Roman" panose="02020603050405020304" pitchFamily="18" charset="0"/>
                <a:cs typeface="Times New Roman" panose="02020603050405020304" pitchFamily="18" charset="0"/>
              </a:rPr>
              <a:t>Oversight of agreements delegating authority to PAs &amp;APRNs is governed by multiple state licensure boards; </a:t>
            </a:r>
            <a:endParaRPr lang="en-US" sz="2000" spc="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spc="300" dirty="0">
                <a:latin typeface="TimesNewRomanPSMT" panose="02020603050405020304" pitchFamily="18" charset="0"/>
                <a:ea typeface="Times New Roman" panose="02020603050405020304" pitchFamily="18" charset="0"/>
                <a:cs typeface="Times New Roman" panose="02020603050405020304" pitchFamily="18" charset="0"/>
              </a:rPr>
              <a:t>The evolving practice environment makes piecemeal approaches to revisions to state laws regarding such physician oversight difficult to implement; </a:t>
            </a:r>
            <a:endParaRPr lang="en-US" sz="2000" spc="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spc="300" dirty="0">
                <a:latin typeface="TimesNewRomanPSMT" panose="02020603050405020304" pitchFamily="18" charset="0"/>
                <a:ea typeface="Times New Roman" panose="02020603050405020304" pitchFamily="18" charset="0"/>
                <a:cs typeface="Times New Roman" panose="02020603050405020304" pitchFamily="18" charset="0"/>
              </a:rPr>
              <a:t>It would be beneficial to evaluate current state laws, as well as proposed legislation to revise such laws, relating to physician oversight of physician assistants and advanced practice registered nurses to determine how such physician oversight could be simplified and streamlined to navigate in the practice environment. </a:t>
            </a:r>
          </a:p>
          <a:p>
            <a:pPr marL="342900" marR="0" lvl="0" indent="-342900">
              <a:spcBef>
                <a:spcPts val="0"/>
              </a:spcBef>
              <a:spcAft>
                <a:spcPts val="0"/>
              </a:spcAft>
              <a:buFont typeface="Symbol" pitchFamily="2" charset="2"/>
              <a:buChar char=""/>
            </a:pPr>
            <a:endParaRPr lang="en-US" sz="2000"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Meetings:     Aug. 28</a:t>
            </a:r>
            <a:r>
              <a:rPr lang="en-US" sz="2400" spc="300" dirty="0">
                <a:highlight>
                  <a:srgbClr val="D3D3D3"/>
                </a:highlight>
                <a:latin typeface="Calibri" panose="020F0502020204030204" pitchFamily="34" charset="0"/>
                <a:ea typeface="Times New Roman" panose="02020603050405020304" pitchFamily="18" charset="0"/>
                <a:cs typeface="Times New Roman" panose="02020603050405020304" pitchFamily="18" charset="0"/>
              </a:rPr>
              <a:t>		</a:t>
            </a:r>
            <a:r>
              <a:rPr lang="en-US" sz="24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Sept. 17</a:t>
            </a:r>
            <a:r>
              <a:rPr lang="en-US" sz="2400" spc="300" dirty="0">
                <a:highlight>
                  <a:srgbClr val="D3D3D3"/>
                </a:highlight>
                <a:latin typeface="Calibri" panose="020F0502020204030204" pitchFamily="34" charset="0"/>
                <a:ea typeface="Times New Roman" panose="02020603050405020304" pitchFamily="18" charset="0"/>
                <a:cs typeface="Times New Roman" panose="02020603050405020304" pitchFamily="18" charset="0"/>
              </a:rPr>
              <a:t>		</a:t>
            </a:r>
            <a:r>
              <a:rPr lang="en-US" sz="24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Oct.  27</a:t>
            </a:r>
            <a:endParaRPr lang="en-US" sz="2400" b="1"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spc="3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158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6C50F2-69D8-2449-8107-4FD6F03B7AC2}"/>
              </a:ext>
            </a:extLst>
          </p:cNvPr>
          <p:cNvSpPr/>
          <p:nvPr/>
        </p:nvSpPr>
        <p:spPr>
          <a:xfrm>
            <a:off x="385011" y="0"/>
            <a:ext cx="10972800" cy="6986528"/>
          </a:xfrm>
          <a:prstGeom prst="rect">
            <a:avLst/>
          </a:prstGeom>
        </p:spPr>
        <p:txBody>
          <a:bodyPr wrap="square">
            <a:spAutoFit/>
          </a:bodyPr>
          <a:lstStyle/>
          <a:p>
            <a:r>
              <a:rPr lang="en-US" sz="3200" b="1" spc="300" dirty="0">
                <a:solidFill>
                  <a:srgbClr val="000000"/>
                </a:solidFill>
                <a:latin typeface="Tahoma" panose="020B0604030504040204" pitchFamily="34" charset="0"/>
                <a:ea typeface="Times New Roman" panose="02020603050405020304" pitchFamily="18" charset="0"/>
                <a:cs typeface="Tahoma" panose="020B0604030504040204" pitchFamily="34" charset="0"/>
              </a:rPr>
              <a:t>Study Committee on Maternal Mortality</a:t>
            </a:r>
            <a:br>
              <a:rPr lang="en-US" sz="3200" b="1" spc="300" dirty="0">
                <a:solidFill>
                  <a:srgbClr val="000000"/>
                </a:solidFill>
                <a:latin typeface="Tahoma" panose="020B0604030504040204" pitchFamily="34" charset="0"/>
                <a:ea typeface="Times New Roman" panose="02020603050405020304" pitchFamily="18" charset="0"/>
                <a:cs typeface="Tahoma" panose="020B0604030504040204" pitchFamily="34" charset="0"/>
              </a:rPr>
            </a:br>
            <a:r>
              <a:rPr lang="en-US" sz="3200" b="1" u="sng" spc="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HR 589</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2400" spc="300" dirty="0">
                <a:latin typeface="TimesNewRomanPSMT" panose="02020603050405020304" pitchFamily="18" charset="0"/>
                <a:ea typeface="Times New Roman" panose="02020603050405020304" pitchFamily="18" charset="0"/>
                <a:cs typeface="Times New Roman" panose="02020603050405020304" pitchFamily="18" charset="0"/>
              </a:rPr>
              <a:t>WHEREAS….. </a:t>
            </a:r>
            <a:endParaRPr lang="en-US" sz="2400" spc="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TimesNewRomanPSMT" panose="02020603050405020304" pitchFamily="18" charset="0"/>
                <a:ea typeface="Times New Roman" panose="02020603050405020304" pitchFamily="18" charset="0"/>
                <a:cs typeface="Times New Roman" panose="02020603050405020304" pitchFamily="18" charset="0"/>
              </a:rPr>
              <a:t>Women in the US are more likely to die of childbirth or pregnancy-related causes than are women in other high-income countries;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TimesNewRomanPSMT" panose="02020603050405020304" pitchFamily="18" charset="0"/>
                <a:ea typeface="Times New Roman" panose="02020603050405020304" pitchFamily="18" charset="0"/>
                <a:cs typeface="Times New Roman" panose="02020603050405020304" pitchFamily="18" charset="0"/>
              </a:rPr>
              <a:t>According to numerous organizations that rank mortality rates, Ga. is among the top 10 states with highest maternal death rate;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TimesNewRomanPSMT" panose="02020603050405020304" pitchFamily="18" charset="0"/>
                <a:ea typeface="Times New Roman" panose="02020603050405020304" pitchFamily="18" charset="0"/>
                <a:cs typeface="Times New Roman" panose="02020603050405020304" pitchFamily="18" charset="0"/>
              </a:rPr>
              <a:t>Maternal deaths are serious public health concern and have tremendous family and societal impact, affecting diverse populations;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TimesNewRomanPSMT" panose="02020603050405020304" pitchFamily="18" charset="0"/>
                <a:ea typeface="Times New Roman" panose="02020603050405020304" pitchFamily="18" charset="0"/>
                <a:cs typeface="Times New Roman" panose="02020603050405020304" pitchFamily="18" charset="0"/>
              </a:rPr>
              <a:t>The Georgia Maternal Mortality Review Committee has reviewed three years of maternal death data;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TimesNewRomanPSMT" panose="02020603050405020304" pitchFamily="18" charset="0"/>
                <a:ea typeface="Times New Roman" panose="02020603050405020304" pitchFamily="18" charset="0"/>
                <a:cs typeface="Times New Roman" panose="02020603050405020304" pitchFamily="18" charset="0"/>
              </a:rPr>
              <a:t>Continued review of maternal deaths is recommended to understand trends in maternal deaths. Research performed by the Georgia Maternal Mortality Review Committee suggests 60 percent of these deaths are preventable;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400" dirty="0">
                <a:latin typeface="TimesNewRomanPSMT" panose="02020603050405020304" pitchFamily="18" charset="0"/>
                <a:ea typeface="Times New Roman" panose="02020603050405020304" pitchFamily="18" charset="0"/>
                <a:cs typeface="Times New Roman" panose="02020603050405020304" pitchFamily="18" charset="0"/>
              </a:rPr>
              <a:t>There is a need to develop strategies and institute systemic changes to decrease and prevent maternal deaths in Georgia. </a:t>
            </a:r>
          </a:p>
          <a:p>
            <a:pPr marR="0" lvl="0">
              <a:spcBef>
                <a:spcPts val="0"/>
              </a:spcBef>
              <a:spcAft>
                <a:spcPts val="0"/>
              </a:spcAft>
            </a:pPr>
            <a:endParaRPr lang="en-US"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spc="300" dirty="0">
                <a:highlight>
                  <a:srgbClr val="D3D3D3"/>
                </a:highlight>
                <a:latin typeface="Times New Roman" panose="02020603050405020304" pitchFamily="18" charset="0"/>
                <a:ea typeface="Times New Roman" panose="02020603050405020304" pitchFamily="18" charset="0"/>
              </a:rPr>
              <a:t>Meetings:      Sept. 19       Oct 17</a:t>
            </a:r>
            <a:endParaRPr lang="en-US" sz="2400" spc="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1898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67A15E-F3C2-944F-8C17-FBF050643419}"/>
              </a:ext>
            </a:extLst>
          </p:cNvPr>
          <p:cNvSpPr/>
          <p:nvPr/>
        </p:nvSpPr>
        <p:spPr>
          <a:xfrm>
            <a:off x="546265" y="296883"/>
            <a:ext cx="11044052" cy="6647974"/>
          </a:xfrm>
          <a:prstGeom prst="rect">
            <a:avLst/>
          </a:prstGeom>
        </p:spPr>
        <p:txBody>
          <a:bodyPr wrap="square">
            <a:spAutoFit/>
          </a:bodyPr>
          <a:lstStyle/>
          <a:p>
            <a:pPr marL="228600" marR="0"/>
            <a:r>
              <a:rPr lang="en-US" sz="3200" b="1" spc="300" dirty="0">
                <a:solidFill>
                  <a:srgbClr val="000000"/>
                </a:solidFill>
                <a:latin typeface="Tahoma" panose="020B0604030504040204" pitchFamily="34" charset="0"/>
                <a:ea typeface="Times New Roman" panose="02020603050405020304" pitchFamily="18" charset="0"/>
                <a:cs typeface="Tahoma" panose="020B0604030504040204" pitchFamily="34" charset="0"/>
              </a:rPr>
              <a:t>House Study Committee on Infant and Toddler Social and Emotional Health   </a:t>
            </a:r>
            <a:endParaRPr lang="en-US" sz="3200" spc="300" dirty="0">
              <a:effectLst/>
              <a:latin typeface="Times New Roman" panose="02020603050405020304" pitchFamily="18" charset="0"/>
              <a:ea typeface="Times New Roman" panose="02020603050405020304" pitchFamily="18" charset="0"/>
            </a:endParaRPr>
          </a:p>
          <a:p>
            <a:pPr marL="228600" marR="0"/>
            <a:r>
              <a:rPr lang="en-US" sz="3200" b="1" u="sng" spc="300" dirty="0">
                <a:solidFill>
                  <a:srgbClr val="FF0000"/>
                </a:solidFill>
                <a:latin typeface="Tahoma" panose="020B0604030504040204" pitchFamily="34" charset="0"/>
                <a:ea typeface="Times New Roman" panose="02020603050405020304" pitchFamily="18" charset="0"/>
                <a:cs typeface="Tahoma" panose="020B0604030504040204" pitchFamily="34" charset="0"/>
              </a:rPr>
              <a:t>HR 421</a:t>
            </a:r>
            <a:endParaRPr lang="en-US" sz="3200" spc="300" dirty="0">
              <a:effectLst/>
              <a:latin typeface="Times New Roman" panose="02020603050405020304" pitchFamily="18" charset="0"/>
              <a:ea typeface="Times New Roman" panose="02020603050405020304" pitchFamily="18" charset="0"/>
            </a:endParaRPr>
          </a:p>
          <a:p>
            <a:pPr marL="228600" marR="0"/>
            <a:r>
              <a:rPr lang="en-US" sz="3200" spc="300" dirty="0">
                <a:latin typeface="TimesNewRomanPSMT" panose="02020603050405020304" pitchFamily="18" charset="0"/>
                <a:ea typeface="Times New Roman" panose="02020603050405020304" pitchFamily="18" charset="0"/>
              </a:rPr>
              <a:t> </a:t>
            </a:r>
            <a:endParaRPr lang="en-US" sz="3200" spc="300" dirty="0">
              <a:effectLst/>
              <a:latin typeface="Times New Roman" panose="02020603050405020304" pitchFamily="18" charset="0"/>
              <a:ea typeface="Times New Roman" panose="02020603050405020304" pitchFamily="18" charset="0"/>
            </a:endParaRPr>
          </a:p>
          <a:p>
            <a:pPr marL="228600" marR="0"/>
            <a:r>
              <a:rPr lang="en-US" sz="3200" spc="300" dirty="0">
                <a:latin typeface="TimesNewRomanPSMT" panose="02020603050405020304" pitchFamily="18" charset="0"/>
                <a:ea typeface="Times New Roman" panose="02020603050405020304" pitchFamily="18" charset="0"/>
              </a:rPr>
              <a:t>Concerned with the early intervention and prevention of mental health problems in children and adolescents in Georgia and the resulting impact this has on these children, their families, and the citizens of this state. </a:t>
            </a:r>
          </a:p>
          <a:p>
            <a:pPr marL="228600" marR="0"/>
            <a:endParaRPr lang="en-US" sz="3200" spc="3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3200" spc="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Meetings:     Sept. 12</a:t>
            </a:r>
            <a:r>
              <a:rPr lang="en-US" sz="3200" spc="300" dirty="0">
                <a:highlight>
                  <a:srgbClr val="D3D3D3"/>
                </a:highlight>
                <a:latin typeface="Calibri" panose="020F0502020204030204" pitchFamily="34" charset="0"/>
                <a:ea typeface="Times New Roman" panose="02020603050405020304" pitchFamily="18" charset="0"/>
                <a:cs typeface="Times New Roman" panose="02020603050405020304" pitchFamily="18" charset="0"/>
              </a:rPr>
              <a:t>	</a:t>
            </a:r>
            <a:r>
              <a:rPr lang="en-US" sz="32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Sept. 23</a:t>
            </a:r>
            <a:r>
              <a:rPr lang="en-US" sz="3200" spc="300" dirty="0">
                <a:highlight>
                  <a:srgbClr val="D3D3D3"/>
                </a:highlight>
                <a:latin typeface="Calibri" panose="020F0502020204030204" pitchFamily="34" charset="0"/>
                <a:ea typeface="Times New Roman" panose="02020603050405020304" pitchFamily="18" charset="0"/>
                <a:cs typeface="Times New Roman" panose="02020603050405020304" pitchFamily="18" charset="0"/>
              </a:rPr>
              <a:t>		</a:t>
            </a:r>
            <a:r>
              <a:rPr lang="en-US" sz="32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Oct.  17</a:t>
            </a:r>
            <a:endParaRPr lang="en-US" sz="3200" spc="300" dirty="0">
              <a:effectLst/>
              <a:highlight>
                <a:srgbClr val="D3D3D3"/>
              </a:highligh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r>
              <a:rPr lang="en-US" sz="3200" spc="3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5615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246109-9ABF-0D47-B2B6-A3ED36AEF9A0}"/>
              </a:ext>
            </a:extLst>
          </p:cNvPr>
          <p:cNvSpPr/>
          <p:nvPr/>
        </p:nvSpPr>
        <p:spPr>
          <a:xfrm>
            <a:off x="510639" y="201881"/>
            <a:ext cx="11008426" cy="7109639"/>
          </a:xfrm>
          <a:prstGeom prst="rect">
            <a:avLst/>
          </a:prstGeom>
        </p:spPr>
        <p:txBody>
          <a:bodyPr wrap="square">
            <a:spAutoFit/>
          </a:bodyPr>
          <a:lstStyle/>
          <a:p>
            <a:r>
              <a:rPr lang="en-US" sz="3200" b="1" spc="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Study Committee on Pediatric Acute-Onset Neuropsychiatric Syndrome </a:t>
            </a:r>
            <a:r>
              <a:rPr lang="en-US" sz="2400" b="1" spc="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("PANS") </a:t>
            </a:r>
            <a:r>
              <a:rPr lang="en-US" sz="3200" b="1" spc="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Pediatric Autoimmune Neuropsychiatric Disorder Associated with Streptococcal Infection </a:t>
            </a:r>
            <a:r>
              <a:rPr lang="en-US" sz="2400" b="1" spc="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("PANDAS")</a:t>
            </a:r>
            <a:endParaRPr lang="en-US" sz="2400"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u="sng" spc="3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HR 590</a:t>
            </a:r>
            <a:br>
              <a:rPr lang="en-US" sz="3200" b="1" u="sng" spc="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3200" b="1" spc="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spc="300" dirty="0">
                <a:latin typeface="TimesNewRomanPSMT" panose="02020603050405020304" pitchFamily="18" charset="0"/>
                <a:ea typeface="Times New Roman" panose="02020603050405020304" pitchFamily="18" charset="0"/>
              </a:rPr>
              <a:t>(1) Study benefit of improved awareness &amp; early diagnosis of  	PANS &amp; PANDAS among medical providers; </a:t>
            </a:r>
            <a:endParaRPr lang="en-US" sz="2400" spc="300" dirty="0">
              <a:effectLst/>
              <a:latin typeface="Times New Roman" panose="02020603050405020304" pitchFamily="18" charset="0"/>
              <a:ea typeface="Times New Roman" panose="02020603050405020304" pitchFamily="18" charset="0"/>
            </a:endParaRPr>
          </a:p>
          <a:p>
            <a:pPr marL="228600" marR="0"/>
            <a:r>
              <a:rPr lang="en-US" sz="2400" spc="300" dirty="0">
                <a:latin typeface="TimesNewRomanPSMT" panose="02020603050405020304" pitchFamily="18" charset="0"/>
                <a:ea typeface="Times New Roman" panose="02020603050405020304" pitchFamily="18" charset="0"/>
              </a:rPr>
              <a:t>(2) Examine comprehensive medical and behavioral health 	services for those suffering from this serious autoimmune 	disorder which have been demonstrated to have a positive 	impact on medical outcomes and reduced burdens on patients, 	families, providers, and society; </a:t>
            </a:r>
            <a:endParaRPr lang="en-US" sz="2400" spc="300" dirty="0">
              <a:effectLst/>
              <a:latin typeface="Times New Roman" panose="02020603050405020304" pitchFamily="18" charset="0"/>
              <a:ea typeface="Times New Roman" panose="02020603050405020304" pitchFamily="18" charset="0"/>
            </a:endParaRPr>
          </a:p>
          <a:p>
            <a:pPr marL="228600" marR="0"/>
            <a:r>
              <a:rPr lang="en-US" sz="2400" spc="300" dirty="0">
                <a:latin typeface="TimesNewRomanPSMT" panose="02020603050405020304" pitchFamily="18" charset="0"/>
                <a:ea typeface="Times New Roman" panose="02020603050405020304" pitchFamily="18" charset="0"/>
              </a:rPr>
              <a:t>(3) Identify barriers to insurance-based care for children with 	PANS and PANDAS and their families. 	</a:t>
            </a:r>
          </a:p>
          <a:p>
            <a:pPr marL="228600" marR="0"/>
            <a:endParaRPr lang="en-US" sz="2400" spc="300" dirty="0">
              <a:latin typeface="TimesNewRomanPSMT" panose="02020603050405020304" pitchFamily="18" charset="0"/>
              <a:ea typeface="Times New Roman" panose="02020603050405020304" pitchFamily="18" charset="0"/>
            </a:endParaRPr>
          </a:p>
          <a:p>
            <a:pPr marL="228600" marR="0"/>
            <a:r>
              <a:rPr lang="en-US" sz="24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Meetings:		Sept. 17		Oct 2</a:t>
            </a:r>
            <a:r>
              <a:rPr lang="en-US" sz="1600" dirty="0">
                <a:solidFill>
                  <a:srgbClr val="666666"/>
                </a:solidFill>
                <a:effectLst/>
                <a:latin typeface="Tahoma" panose="020B0604030504040204" pitchFamily="34" charset="0"/>
                <a:ea typeface="Times New Roman" panose="02020603050405020304" pitchFamily="18" charset="0"/>
                <a:cs typeface="Tahoma" panose="020B0604030504040204" pitchFamily="34" charset="0"/>
              </a:rPr>
              <a:t>  </a:t>
            </a:r>
            <a:endParaRPr lang="en-US" sz="2400" spc="300" dirty="0">
              <a:latin typeface="TimesNewRomanPSMT" panose="02020603050405020304" pitchFamily="18" charset="0"/>
              <a:ea typeface="Times New Roman" panose="02020603050405020304" pitchFamily="18" charset="0"/>
            </a:endParaRPr>
          </a:p>
          <a:p>
            <a:pPr marL="228600" marR="0"/>
            <a:endParaRPr lang="en-US" sz="2400" spc="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3804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1D65C-7532-B442-84C8-2083093FD05E}"/>
              </a:ext>
            </a:extLst>
          </p:cNvPr>
          <p:cNvSpPr/>
          <p:nvPr/>
        </p:nvSpPr>
        <p:spPr>
          <a:xfrm>
            <a:off x="475013" y="308758"/>
            <a:ext cx="10960925" cy="6494085"/>
          </a:xfrm>
          <a:prstGeom prst="rect">
            <a:avLst/>
          </a:prstGeom>
        </p:spPr>
        <p:txBody>
          <a:bodyPr wrap="square">
            <a:spAutoFit/>
          </a:bodyPr>
          <a:lstStyle/>
          <a:p>
            <a:r>
              <a:rPr lang="en-US" sz="3200" b="1" spc="300" dirty="0">
                <a:latin typeface="TimesNewRomanPS"/>
                <a:ea typeface="Times New Roman" panose="02020603050405020304" pitchFamily="18" charset="0"/>
                <a:cs typeface="Times New Roman" panose="02020603050405020304" pitchFamily="18" charset="0"/>
              </a:rPr>
              <a:t>2019-2020 House Rural Development Council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b="1" spc="300" dirty="0">
                <a:latin typeface="TimesNewRomanPS"/>
                <a:ea typeface="Times New Roman" panose="02020603050405020304" pitchFamily="18" charset="0"/>
                <a:cs typeface="Times New Roman" panose="02020603050405020304" pitchFamily="18" charset="0"/>
              </a:rPr>
              <a:t>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3200" b="1" spc="300" dirty="0">
                <a:highlight>
                  <a:srgbClr val="D3D3D3"/>
                </a:highlight>
                <a:latin typeface="TimesNewRomanPS"/>
                <a:ea typeface="Times New Roman" panose="02020603050405020304" pitchFamily="18" charset="0"/>
                <a:cs typeface="Times New Roman" panose="02020603050405020304" pitchFamily="18" charset="0"/>
              </a:rPr>
              <a:t>Sept 10 – 11, 2019</a:t>
            </a:r>
            <a:r>
              <a:rPr lang="en-US" sz="3200" b="1" spc="300" dirty="0">
                <a:latin typeface="TimesNewRomanPS"/>
                <a:ea typeface="Times New Roman" panose="02020603050405020304" pitchFamily="18" charset="0"/>
                <a:cs typeface="Times New Roman" panose="02020603050405020304" pitchFamily="18" charset="0"/>
              </a:rPr>
              <a:t>		Moultrie, Georgia</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3200" b="1" spc="3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3200" b="1"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August 20 – 21, 2019</a:t>
            </a:r>
            <a:r>
              <a:rPr lang="en-US" sz="3200" b="1" spc="300" dirty="0">
                <a:latin typeface="Times New Roman" panose="02020603050405020304" pitchFamily="18" charset="0"/>
                <a:ea typeface="Times New Roman" panose="02020603050405020304" pitchFamily="18" charset="0"/>
                <a:cs typeface="Times New Roman" panose="02020603050405020304" pitchFamily="18" charset="0"/>
              </a:rPr>
              <a:t> 	Jasper, Georgia</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r>
              <a:rPr lang="en-US" sz="3200" spc="300" dirty="0">
                <a:latin typeface="TimesNewRomanPSMT" panose="02020603050405020304" pitchFamily="18" charset="0"/>
                <a:ea typeface="Times New Roman" panose="02020603050405020304" pitchFamily="18" charset="0"/>
              </a:rPr>
              <a:t>Coverage Included:</a:t>
            </a:r>
            <a:endParaRPr lang="en-US" sz="3200" spc="300" dirty="0">
              <a:effectLst/>
              <a:latin typeface="Times New Roman" panose="02020603050405020304" pitchFamily="18" charset="0"/>
              <a:ea typeface="Times New Roman" panose="02020603050405020304" pitchFamily="18" charset="0"/>
            </a:endParaRPr>
          </a:p>
          <a:p>
            <a:pPr marL="1257300" lvl="2" indent="-342900">
              <a:buFont typeface="Symbol" pitchFamily="2" charset="2"/>
              <a:buChar char=""/>
            </a:pPr>
            <a:r>
              <a:rPr lang="en-US" sz="3200" spc="300" dirty="0">
                <a:latin typeface="TimesNewRomanPSMT" panose="02020603050405020304" pitchFamily="18" charset="0"/>
                <a:ea typeface="Times New Roman" panose="02020603050405020304" pitchFamily="18" charset="0"/>
                <a:cs typeface="Times New Roman" panose="02020603050405020304" pitchFamily="18" charset="0"/>
              </a:rPr>
              <a:t>Panel on School-based Health Centers (SBHC)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buFont typeface="Symbol" pitchFamily="2" charset="2"/>
              <a:buChar char=""/>
            </a:pPr>
            <a:r>
              <a:rPr lang="en-US" sz="3200" spc="300" dirty="0">
                <a:latin typeface="TimesNewRomanPSMT" panose="02020603050405020304" pitchFamily="18" charset="0"/>
                <a:ea typeface="Times New Roman" panose="02020603050405020304" pitchFamily="18" charset="0"/>
                <a:cs typeface="Times New Roman" panose="02020603050405020304" pitchFamily="18" charset="0"/>
              </a:rPr>
              <a:t>Mental Health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3200" spc="3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3200" b="1"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Future Meetings:</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r>
              <a:rPr lang="en-US" sz="3200" spc="300" dirty="0">
                <a:latin typeface="Times New Roman" panose="02020603050405020304" pitchFamily="18" charset="0"/>
                <a:ea typeface="Times New Roman" panose="02020603050405020304" pitchFamily="18" charset="0"/>
              </a:rPr>
              <a:t>October 29-30		Kingsland</a:t>
            </a:r>
            <a:endParaRPr lang="en-US" sz="3200" spc="300" dirty="0">
              <a:effectLst/>
              <a:latin typeface="Times New Roman" panose="02020603050405020304" pitchFamily="18" charset="0"/>
              <a:ea typeface="Times New Roman" panose="02020603050405020304" pitchFamily="18" charset="0"/>
            </a:endParaRPr>
          </a:p>
          <a:p>
            <a:pPr marL="914400" marR="0"/>
            <a:r>
              <a:rPr lang="en-US" sz="3200" spc="300" dirty="0">
                <a:latin typeface="Times New Roman" panose="02020603050405020304" pitchFamily="18" charset="0"/>
                <a:ea typeface="Times New Roman" panose="02020603050405020304" pitchFamily="18" charset="0"/>
              </a:rPr>
              <a:t>November 12-13		Eatonton</a:t>
            </a:r>
            <a:endParaRPr lang="en-US" sz="3200" spc="300" dirty="0">
              <a:effectLst/>
              <a:latin typeface="Times New Roman" panose="02020603050405020304" pitchFamily="18" charset="0"/>
              <a:ea typeface="Times New Roman" panose="02020603050405020304" pitchFamily="18" charset="0"/>
            </a:endParaRPr>
          </a:p>
          <a:p>
            <a:pPr marL="914400" marR="0"/>
            <a:r>
              <a:rPr lang="en-US" sz="3200" spc="300" dirty="0">
                <a:latin typeface="Times New Roman" panose="02020603050405020304" pitchFamily="18" charset="0"/>
                <a:ea typeface="Times New Roman" panose="02020603050405020304" pitchFamily="18" charset="0"/>
              </a:rPr>
              <a:t>December 17-18		Americus</a:t>
            </a:r>
            <a:endParaRPr lang="en-US" sz="3200" spc="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172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34C334-7A5A-C94D-84B8-1E1838F351BE}"/>
              </a:ext>
            </a:extLst>
          </p:cNvPr>
          <p:cNvSpPr txBox="1"/>
          <p:nvPr/>
        </p:nvSpPr>
        <p:spPr>
          <a:xfrm>
            <a:off x="2077384" y="1805651"/>
            <a:ext cx="6767943" cy="1600438"/>
          </a:xfrm>
          <a:prstGeom prst="rect">
            <a:avLst/>
          </a:prstGeom>
          <a:noFill/>
        </p:spPr>
        <p:txBody>
          <a:bodyPr wrap="none" rtlCol="0">
            <a:spAutoFit/>
          </a:bodyPr>
          <a:lstStyle/>
          <a:p>
            <a:pPr algn="ctr"/>
            <a:r>
              <a:rPr lang="en-US" sz="4000" dirty="0"/>
              <a:t>		Georgia State Government </a:t>
            </a:r>
          </a:p>
          <a:p>
            <a:pPr algn="ctr"/>
            <a:r>
              <a:rPr lang="en-US" sz="4000" dirty="0"/>
              <a:t>	And Legislative Process</a:t>
            </a:r>
          </a:p>
          <a:p>
            <a:endParaRPr lang="en-US" dirty="0"/>
          </a:p>
        </p:txBody>
      </p:sp>
    </p:spTree>
    <p:extLst>
      <p:ext uri="{BB962C8B-B14F-4D97-AF65-F5344CB8AC3E}">
        <p14:creationId xmlns:p14="http://schemas.microsoft.com/office/powerpoint/2010/main" val="994431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C36F2F-AE55-3147-AD8C-954899B7449C}"/>
              </a:ext>
            </a:extLst>
          </p:cNvPr>
          <p:cNvSpPr/>
          <p:nvPr/>
        </p:nvSpPr>
        <p:spPr>
          <a:xfrm>
            <a:off x="529389" y="445168"/>
            <a:ext cx="11032958" cy="8586966"/>
          </a:xfrm>
          <a:prstGeom prst="rect">
            <a:avLst/>
          </a:prstGeom>
        </p:spPr>
        <p:txBody>
          <a:bodyPr wrap="square">
            <a:spAutoFit/>
          </a:bodyPr>
          <a:lstStyle/>
          <a:p>
            <a:pPr algn="ctr"/>
            <a:r>
              <a:rPr lang="en-US" sz="3200" b="1" spc="300" dirty="0">
                <a:effectLst/>
                <a:latin typeface="-apple-system-font"/>
              </a:rPr>
              <a:t>Georgia Lt. Governor’s T</a:t>
            </a:r>
            <a:r>
              <a:rPr lang="en-US" sz="3200" b="1" spc="300" dirty="0"/>
              <a:t>ask Force </a:t>
            </a:r>
          </a:p>
          <a:p>
            <a:pPr algn="ctr"/>
            <a:r>
              <a:rPr lang="en-US" sz="3200" b="1" spc="300" dirty="0"/>
              <a:t>on Health Care Access and Cost </a:t>
            </a:r>
          </a:p>
          <a:p>
            <a:endParaRPr lang="en-US" sz="3200" spc="300" dirty="0">
              <a:latin typeface="-apple-system-font"/>
            </a:endParaRPr>
          </a:p>
          <a:p>
            <a:r>
              <a:rPr lang="en-US" sz="3200" spc="300" dirty="0">
                <a:effectLst/>
                <a:latin typeface="-apple-system-font"/>
              </a:rPr>
              <a:t>Lt. Governor Duncan appointed a task force </a:t>
            </a:r>
            <a:r>
              <a:rPr lang="en-US" sz="3200" spc="300" dirty="0"/>
              <a:t>on Health Care Access and Cost. It was not created by legislation.</a:t>
            </a:r>
            <a:endParaRPr lang="en-US" dirty="0"/>
          </a:p>
          <a:p>
            <a:endParaRPr lang="en-US" sz="3200" spc="300" dirty="0">
              <a:effectLst/>
              <a:latin typeface="-apple-system-font"/>
            </a:endParaRPr>
          </a:p>
          <a:p>
            <a:r>
              <a:rPr lang="en-US" sz="3200" spc="300" dirty="0">
                <a:latin typeface="-apple-system-font"/>
              </a:rPr>
              <a:t>Will focus on </a:t>
            </a:r>
            <a:r>
              <a:rPr lang="en-US" sz="3200" spc="300" dirty="0">
                <a:effectLst/>
                <a:latin typeface="-apple-system-font"/>
              </a:rPr>
              <a:t>price transparency and other free market solutions, technology and employer innovation</a:t>
            </a:r>
          </a:p>
          <a:p>
            <a:endParaRPr lang="en-US" sz="3200" spc="300" dirty="0">
              <a:highlight>
                <a:srgbClr val="D3D3D3"/>
              </a:highlight>
              <a:latin typeface="-apple-system-font"/>
              <a:ea typeface="Times New Roman" panose="02020603050405020304" pitchFamily="18" charset="0"/>
              <a:cs typeface="Times New Roman" panose="02020603050405020304" pitchFamily="18" charset="0"/>
            </a:endParaRPr>
          </a:p>
          <a:p>
            <a:r>
              <a:rPr lang="en-US" sz="32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Meetings:     Sept. 5</a:t>
            </a:r>
            <a:r>
              <a:rPr lang="en-US" sz="3200" spc="300" dirty="0">
                <a:highlight>
                  <a:srgbClr val="D3D3D3"/>
                </a:highlight>
                <a:latin typeface="Calibri" panose="020F0502020204030204" pitchFamily="34" charset="0"/>
                <a:ea typeface="Times New Roman" panose="02020603050405020304" pitchFamily="18" charset="0"/>
                <a:cs typeface="Times New Roman" panose="02020603050405020304" pitchFamily="18" charset="0"/>
              </a:rPr>
              <a:t>		</a:t>
            </a:r>
            <a:r>
              <a:rPr lang="en-US" sz="32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Oct. 9</a:t>
            </a:r>
            <a:r>
              <a:rPr lang="en-US" sz="3200" spc="300" dirty="0">
                <a:highlight>
                  <a:srgbClr val="D3D3D3"/>
                </a:highlight>
                <a:latin typeface="Calibri" panose="020F0502020204030204" pitchFamily="34" charset="0"/>
                <a:ea typeface="Times New Roman" panose="02020603050405020304" pitchFamily="18" charset="0"/>
                <a:cs typeface="Times New Roman" panose="02020603050405020304" pitchFamily="18" charset="0"/>
              </a:rPr>
              <a:t>		</a:t>
            </a:r>
            <a:r>
              <a:rPr lang="en-US" sz="3200" spc="300" dirty="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Nov.  5</a:t>
            </a:r>
            <a:endParaRPr lang="en-US" sz="3200" b="1" spc="3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spc="3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spc="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spc="300" dirty="0">
              <a:effectLst/>
              <a:latin typeface="-apple-system-font"/>
            </a:endParaRPr>
          </a:p>
          <a:p>
            <a:endParaRPr lang="en-US" sz="3200" spc="300" dirty="0">
              <a:effectLst/>
              <a:latin typeface="-apple-system-font"/>
            </a:endParaRPr>
          </a:p>
          <a:p>
            <a:br>
              <a:rPr lang="en-US" sz="3200" spc="300" dirty="0"/>
            </a:br>
            <a:endParaRPr lang="en-US" sz="3200" spc="300" dirty="0"/>
          </a:p>
        </p:txBody>
      </p:sp>
    </p:spTree>
    <p:extLst>
      <p:ext uri="{BB962C8B-B14F-4D97-AF65-F5344CB8AC3E}">
        <p14:creationId xmlns:p14="http://schemas.microsoft.com/office/powerpoint/2010/main" val="215428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CB873-96FE-D344-8AF3-458779DD2054}"/>
              </a:ext>
            </a:extLst>
          </p:cNvPr>
          <p:cNvSpPr txBox="1"/>
          <p:nvPr/>
        </p:nvSpPr>
        <p:spPr>
          <a:xfrm>
            <a:off x="2885704" y="2339439"/>
            <a:ext cx="6702332" cy="1107996"/>
          </a:xfrm>
          <a:prstGeom prst="rect">
            <a:avLst/>
          </a:prstGeom>
          <a:noFill/>
        </p:spPr>
        <p:txBody>
          <a:bodyPr wrap="square" rtlCol="0">
            <a:spAutoFit/>
          </a:bodyPr>
          <a:lstStyle/>
          <a:p>
            <a:r>
              <a:rPr lang="en-US" sz="4800" dirty="0"/>
              <a:t>2020 Legislative Focus</a:t>
            </a:r>
          </a:p>
          <a:p>
            <a:endParaRPr lang="en-US" dirty="0"/>
          </a:p>
        </p:txBody>
      </p:sp>
    </p:spTree>
    <p:extLst>
      <p:ext uri="{BB962C8B-B14F-4D97-AF65-F5344CB8AC3E}">
        <p14:creationId xmlns:p14="http://schemas.microsoft.com/office/powerpoint/2010/main" val="43972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6FF3F4-44DF-A949-BA6A-817A23C98341}"/>
              </a:ext>
            </a:extLst>
          </p:cNvPr>
          <p:cNvSpPr txBox="1"/>
          <p:nvPr/>
        </p:nvSpPr>
        <p:spPr>
          <a:xfrm>
            <a:off x="558140" y="273132"/>
            <a:ext cx="7904340" cy="6678751"/>
          </a:xfrm>
          <a:prstGeom prst="rect">
            <a:avLst/>
          </a:prstGeom>
          <a:noFill/>
        </p:spPr>
        <p:txBody>
          <a:bodyPr wrap="square" rtlCol="0">
            <a:spAutoFit/>
          </a:bodyPr>
          <a:lstStyle/>
          <a:p>
            <a:r>
              <a:rPr lang="en-US" sz="3200" b="1" dirty="0"/>
              <a:t>2020 General Assembly Session Focus</a:t>
            </a:r>
          </a:p>
          <a:p>
            <a:endParaRPr lang="en-US" sz="3200" dirty="0"/>
          </a:p>
          <a:p>
            <a:pPr marL="285750" indent="-285750">
              <a:buFont typeface="Arial" panose="020B0604020202020204" pitchFamily="34" charset="0"/>
              <a:buChar char="•"/>
            </a:pPr>
            <a:r>
              <a:rPr lang="en-US" sz="2800" dirty="0"/>
              <a:t>HB 409 and SB 109 – APRN Scope of Practice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Monitor all 2019 healthcare related study committees, commissions and task forces as to possible </a:t>
            </a:r>
            <a:r>
              <a:rPr lang="en-US" sz="2800" u="sng" dirty="0"/>
              <a:t>recommended legislation for 2020 legislative session </a:t>
            </a:r>
            <a:r>
              <a:rPr lang="en-US" sz="2800" dirty="0"/>
              <a:t>that would impact nurses – to either advocate for or against such legislation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Monitor state AFY 2020 and FY 2021 budgets as to any changes that would impact healthcare related services.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3461346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BA82FA-7BF4-4C4D-AC1A-9115BDD46A5E}"/>
              </a:ext>
            </a:extLst>
          </p:cNvPr>
          <p:cNvSpPr/>
          <p:nvPr/>
        </p:nvSpPr>
        <p:spPr>
          <a:xfrm>
            <a:off x="296883" y="95004"/>
            <a:ext cx="11471564" cy="6370975"/>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APRN SCOPE OF PRACTICE LEGISLATION INTRODUCED IN 2019  - DID NOT PASS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BILLS ARE IN HOUSE AND SENATE COMMITTEES BEGINNING OF 2020 SESSION</a:t>
            </a:r>
          </a:p>
          <a:p>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effectLst/>
                <a:latin typeface="Calibri" panose="020F0502020204030204" pitchFamily="34" charset="0"/>
                <a:ea typeface="Calibri" panose="020F0502020204030204" pitchFamily="34" charset="0"/>
                <a:cs typeface="Times New Roman" panose="02020603050405020304" pitchFamily="18" charset="0"/>
              </a:rPr>
              <a:t>SB109 and HB 409 are in the following committees: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SB 109</a:t>
            </a:r>
            <a:r>
              <a:rPr lang="en-US" sz="2400" dirty="0">
                <a:effectLst/>
                <a:latin typeface="Calibri" panose="020F0502020204030204" pitchFamily="34" charset="0"/>
                <a:ea typeface="Calibri" panose="020F0502020204030204" pitchFamily="34" charset="0"/>
                <a:cs typeface="Times New Roman" panose="02020603050405020304" pitchFamily="18" charset="0"/>
              </a:rPr>
              <a:t> 	SENATE HEALTH AND HUMAN SERVICES COMMITTEE</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AUTHOR:  SENATOR LARRY WALKER</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4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HB 409</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HOUSE SPECIAL COMMITTEE ON ACCESS TO QUALITY HEALTH CARE</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AUTHOR:  REPRESENTATIVE ALAN POWELL</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BOTH BILLS INTRODUCED WITH SAME LANGUAGE………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authorize the delegation by a physician to an advanced practice registered nurse to order radiographic imaging tests in non-life-threatening situations”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555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50C213-6482-204D-876D-0FD96901A43B}"/>
              </a:ext>
            </a:extLst>
          </p:cNvPr>
          <p:cNvPicPr>
            <a:picLocks noChangeAspect="1"/>
          </p:cNvPicPr>
          <p:nvPr/>
        </p:nvPicPr>
        <p:blipFill>
          <a:blip r:embed="rId2"/>
          <a:stretch>
            <a:fillRect/>
          </a:stretch>
        </p:blipFill>
        <p:spPr>
          <a:xfrm>
            <a:off x="201881" y="83127"/>
            <a:ext cx="11453686" cy="6774873"/>
          </a:xfrm>
          <a:prstGeom prst="rect">
            <a:avLst/>
          </a:prstGeom>
        </p:spPr>
      </p:pic>
    </p:spTree>
    <p:extLst>
      <p:ext uri="{BB962C8B-B14F-4D97-AF65-F5344CB8AC3E}">
        <p14:creationId xmlns:p14="http://schemas.microsoft.com/office/powerpoint/2010/main" val="54928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C00E6B-1B4A-DA49-8D9A-CA55C55379E0}"/>
              </a:ext>
            </a:extLst>
          </p:cNvPr>
          <p:cNvSpPr/>
          <p:nvPr/>
        </p:nvSpPr>
        <p:spPr>
          <a:xfrm>
            <a:off x="717630" y="462988"/>
            <a:ext cx="9815332" cy="5016758"/>
          </a:xfrm>
          <a:prstGeom prst="rect">
            <a:avLst/>
          </a:prstGeom>
        </p:spPr>
        <p:txBody>
          <a:bodyPr wrap="square">
            <a:spAutoFit/>
          </a:bodyPr>
          <a:lstStyle/>
          <a:p>
            <a:pPr marL="457200" marR="0">
              <a:spcBef>
                <a:spcPts val="0"/>
              </a:spcBef>
              <a:spcAft>
                <a:spcPts val="0"/>
              </a:spcAft>
            </a:pP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State </a:t>
            </a:r>
            <a:r>
              <a:rPr lang="en-US" sz="32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government</a:t>
            </a: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of </a:t>
            </a:r>
            <a:r>
              <a:rPr lang="en-US" sz="32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Georgia</a:t>
            </a: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is the U.S. state governmental body established by the </a:t>
            </a:r>
            <a:r>
              <a:rPr lang="en-US" sz="32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Georgia</a:t>
            </a: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State Constitution.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It is a republican form of </a:t>
            </a:r>
            <a:r>
              <a:rPr lang="en-US" sz="32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government</a:t>
            </a: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with three </a:t>
            </a:r>
            <a:r>
              <a:rPr lang="en-US" sz="32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branches</a:t>
            </a:r>
            <a:r>
              <a:rPr lang="en-US" sz="32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286000" marR="0">
              <a:spcBef>
                <a:spcPts val="0"/>
              </a:spcBef>
              <a:spcAft>
                <a:spcPts val="0"/>
              </a:spcAft>
            </a:pPr>
            <a:r>
              <a:rPr lang="en-US" sz="3200" spc="3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buFont typeface="Symbol" pitchFamily="2" charset="2"/>
              <a:buChar char=""/>
            </a:pPr>
            <a:r>
              <a:rPr lang="en-US" sz="3200" b="1" spc="3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Executive</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buFont typeface="Symbol" pitchFamily="2" charset="2"/>
              <a:buChar char=""/>
            </a:pPr>
            <a:r>
              <a:rPr lang="en-US" sz="3200" b="1" spc="3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Judiciary </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buFont typeface="Symbol" pitchFamily="2" charset="2"/>
              <a:buChar char=""/>
            </a:pPr>
            <a:r>
              <a:rPr lang="en-US" sz="3200" b="1" spc="3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Legislature</a:t>
            </a:r>
            <a:endParaRPr lang="en-US" sz="3200" spc="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65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52985-3994-C24D-A057-EBDD4DE650E3}"/>
              </a:ext>
            </a:extLst>
          </p:cNvPr>
          <p:cNvSpPr/>
          <p:nvPr/>
        </p:nvSpPr>
        <p:spPr>
          <a:xfrm>
            <a:off x="1145894" y="150471"/>
            <a:ext cx="9838480" cy="7314823"/>
          </a:xfrm>
          <a:prstGeom prst="rect">
            <a:avLst/>
          </a:prstGeom>
        </p:spPr>
        <p:txBody>
          <a:bodyPr wrap="square">
            <a:spAutoFit/>
          </a:bodyPr>
          <a:lstStyle/>
          <a:p>
            <a:pPr marL="457200" marR="0">
              <a:spcBef>
                <a:spcPts val="0"/>
              </a:spcBef>
              <a:spcAft>
                <a:spcPts val="0"/>
              </a:spcAft>
            </a:pPr>
            <a:r>
              <a:rPr lang="en-US" sz="2800" b="1" u="sng" dirty="0">
                <a:latin typeface="Times New Roman" panose="02020603050405020304" pitchFamily="18" charset="0"/>
                <a:ea typeface="Calibri" panose="020F0502020204030204" pitchFamily="34" charset="0"/>
                <a:cs typeface="Times New Roman" panose="02020603050405020304" pitchFamily="18" charset="0"/>
              </a:rPr>
              <a:t>EXECUTIVE BRANCH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executive branch</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consists of the </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Governor,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Lieutenant Governor, and other statewide elected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officials </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and </a:t>
            </a:r>
            <a:r>
              <a:rPr lang="en-US" sz="2800" u="sng"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agencies serving under the Governor</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800" b="1" u="dbl"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Governor</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is the chief </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executive</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of the state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of </a:t>
            </a:r>
            <a:r>
              <a:rPr lang="en-US" sz="28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Georgia</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Like the President, he or she is limited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to </a:t>
            </a:r>
            <a:r>
              <a:rPr lang="en-US" sz="2800" u="sng"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two four-year terms</a:t>
            </a:r>
            <a:r>
              <a:rPr lang="en-US" sz="28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spcBef>
                <a:spcPts val="0"/>
              </a:spcBef>
              <a:spcAft>
                <a:spcPts val="0"/>
              </a:spcAft>
            </a:pPr>
            <a:r>
              <a:rPr lang="en-US" sz="2800" dirty="0">
                <a:solidFill>
                  <a:srgbClr val="000000"/>
                </a:solidFill>
                <a:latin typeface="inherit"/>
                <a:ea typeface="Times New Roman" panose="02020603050405020304" pitchFamily="18" charset="0"/>
                <a:cs typeface="Times New Roman" panose="02020603050405020304" pitchFamily="18" charset="0"/>
              </a:rPr>
              <a:t>The Governor does not choose a running mate. The </a:t>
            </a:r>
            <a:r>
              <a:rPr lang="en-US" sz="2800" b="1" u="dbl" dirty="0">
                <a:solidFill>
                  <a:srgbClr val="000000"/>
                </a:solidFill>
                <a:latin typeface="inherit"/>
                <a:ea typeface="Times New Roman" panose="02020603050405020304" pitchFamily="18" charset="0"/>
                <a:cs typeface="Times New Roman" panose="02020603050405020304" pitchFamily="18" charset="0"/>
              </a:rPr>
              <a:t>Lieutenant Governor</a:t>
            </a:r>
            <a:r>
              <a:rPr lang="en-US" sz="2800" dirty="0">
                <a:solidFill>
                  <a:srgbClr val="000000"/>
                </a:solidFill>
                <a:latin typeface="inherit"/>
                <a:ea typeface="Times New Roman" panose="02020603050405020304" pitchFamily="18" charset="0"/>
                <a:cs typeface="Times New Roman" panose="02020603050405020304" pitchFamily="18" charset="0"/>
              </a:rPr>
              <a:t> runs separately from the Governor and can be elected even if he or she is from a different political party.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spcBef>
                <a:spcPts val="0"/>
              </a:spcBef>
              <a:spcAft>
                <a:spcPts val="750"/>
              </a:spcAft>
            </a:pPr>
            <a:r>
              <a:rPr lang="en-US" sz="2800" dirty="0">
                <a:solidFill>
                  <a:srgbClr val="000000"/>
                </a:solidFill>
                <a:latin typeface="inherit"/>
                <a:ea typeface="Times New Roman" panose="02020603050405020304" pitchFamily="18" charset="0"/>
                <a:cs typeface="Times New Roman" panose="02020603050405020304" pitchFamily="18" charset="0"/>
              </a:rPr>
              <a:t>The Lieutenant Governor can serve multiple terms. </a:t>
            </a:r>
          </a:p>
          <a:p>
            <a:pPr marL="457200" marR="0" fontAlgn="base">
              <a:spcBef>
                <a:spcPts val="0"/>
              </a:spcBef>
              <a:spcAft>
                <a:spcPts val="750"/>
              </a:spcAft>
            </a:pPr>
            <a:r>
              <a:rPr lang="en-US" sz="2800" dirty="0">
                <a:solidFill>
                  <a:srgbClr val="000000"/>
                </a:solidFill>
                <a:latin typeface="inherit"/>
                <a:ea typeface="Times New Roman" panose="02020603050405020304" pitchFamily="18" charset="0"/>
                <a:cs typeface="Times New Roman" panose="02020603050405020304" pitchFamily="18" charset="0"/>
              </a:rPr>
              <a:t>THE LT. GOVERNOR </a:t>
            </a:r>
            <a:r>
              <a:rPr lang="en-US" sz="2800" u="sng" dirty="0">
                <a:solidFill>
                  <a:srgbClr val="000000"/>
                </a:solidFill>
                <a:latin typeface="inherit"/>
                <a:ea typeface="Times New Roman" panose="02020603050405020304" pitchFamily="18" charset="0"/>
                <a:cs typeface="Times New Roman" panose="02020603050405020304" pitchFamily="18" charset="0"/>
              </a:rPr>
              <a:t>presides over the Senate.</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247226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7B3FD6-95B5-2243-880D-20DDD68266C9}"/>
              </a:ext>
            </a:extLst>
          </p:cNvPr>
          <p:cNvSpPr/>
          <p:nvPr/>
        </p:nvSpPr>
        <p:spPr>
          <a:xfrm>
            <a:off x="590309" y="0"/>
            <a:ext cx="11215868" cy="7178888"/>
          </a:xfrm>
          <a:prstGeom prst="rect">
            <a:avLst/>
          </a:prstGeom>
        </p:spPr>
        <p:txBody>
          <a:bodyPr wrap="square">
            <a:spAutoFit/>
          </a:bodyPr>
          <a:lstStyle/>
          <a:p>
            <a:pPr marL="457200" marR="0">
              <a:spcBef>
                <a:spcPts val="0"/>
              </a:spcBef>
              <a:spcAft>
                <a:spcPts val="0"/>
              </a:spcAft>
            </a:pPr>
            <a:r>
              <a:rPr lang="en-US" sz="2400" b="1" u="sng" dirty="0">
                <a:latin typeface="Times New Roman" panose="02020603050405020304" pitchFamily="18" charset="0"/>
                <a:ea typeface="Calibri" panose="020F0502020204030204" pitchFamily="34" charset="0"/>
                <a:cs typeface="Times New Roman" panose="02020603050405020304" pitchFamily="18" charset="0"/>
              </a:rPr>
              <a:t>STATEWIDE ELECTED OFFICIALS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spcBef>
                <a:spcPts val="0"/>
              </a:spcBef>
              <a:spcAft>
                <a:spcPts val="1500"/>
              </a:spcAft>
            </a:pPr>
            <a:r>
              <a:rPr lang="en-US" sz="2400" dirty="0">
                <a:solidFill>
                  <a:srgbClr val="000000"/>
                </a:solidFill>
                <a:latin typeface="Verdana" panose="020B0604030504040204" pitchFamily="34" charset="0"/>
                <a:ea typeface="Times New Roman" panose="02020603050405020304" pitchFamily="18" charset="0"/>
              </a:rPr>
              <a:t>The Governor appoints many agency heads, but some cabinet level officials are </a:t>
            </a:r>
            <a:r>
              <a:rPr lang="en-US" sz="2400" u="sng" dirty="0">
                <a:solidFill>
                  <a:srgbClr val="000000"/>
                </a:solidFill>
                <a:latin typeface="Verdana" panose="020B0604030504040204" pitchFamily="34" charset="0"/>
                <a:ea typeface="Times New Roman" panose="02020603050405020304" pitchFamily="18" charset="0"/>
              </a:rPr>
              <a:t>elected statewide. </a:t>
            </a:r>
            <a:endParaRPr lang="en-US" sz="2400" u="sng" dirty="0">
              <a:effectLst/>
              <a:latin typeface="Times New Roman" panose="02020603050405020304" pitchFamily="18" charset="0"/>
              <a:ea typeface="Times New Roman" panose="02020603050405020304" pitchFamily="18" charset="0"/>
            </a:endParaRPr>
          </a:p>
          <a:p>
            <a:pPr marL="457200" marR="0" fontAlgn="base">
              <a:spcBef>
                <a:spcPts val="0"/>
              </a:spcBef>
              <a:spcAft>
                <a:spcPts val="1500"/>
              </a:spcAft>
            </a:pPr>
            <a:r>
              <a:rPr lang="en-US" sz="2400" dirty="0">
                <a:solidFill>
                  <a:srgbClr val="000000"/>
                </a:solidFill>
                <a:latin typeface="Verdana" panose="020B0604030504040204" pitchFamily="34" charset="0"/>
                <a:ea typeface="Times New Roman" panose="02020603050405020304" pitchFamily="18" charset="0"/>
              </a:rPr>
              <a:t>These offices include: </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Verdana" panose="020B0604030504040204" pitchFamily="34" charset="0"/>
                <a:ea typeface="Times New Roman" panose="02020603050405020304" pitchFamily="18" charset="0"/>
              </a:rPr>
              <a:t>SECRETARY OF STATE</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Verdana" panose="020B0604030504040204" pitchFamily="34" charset="0"/>
                <a:ea typeface="Times New Roman" panose="02020603050405020304" pitchFamily="18" charset="0"/>
              </a:rPr>
              <a:t>ATTORNEY GENERAL</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Verdana" panose="020B0604030504040204" pitchFamily="34" charset="0"/>
                <a:ea typeface="Times New Roman" panose="02020603050405020304" pitchFamily="18" charset="0"/>
              </a:rPr>
              <a:t>LABOR COMMISSIONER</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Verdana" panose="020B0604030504040204" pitchFamily="34" charset="0"/>
                <a:ea typeface="Times New Roman" panose="02020603050405020304" pitchFamily="18" charset="0"/>
              </a:rPr>
              <a:t>STATE SCHOOL SUPERINTENDENT</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Verdana" panose="020B0604030504040204" pitchFamily="34" charset="0"/>
                <a:ea typeface="Times New Roman" panose="02020603050405020304" pitchFamily="18" charset="0"/>
              </a:rPr>
              <a:t>AGRICULTURE COMMISSIONER</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Verdana" panose="020B0604030504040204" pitchFamily="34" charset="0"/>
                <a:ea typeface="Times New Roman" panose="02020603050405020304" pitchFamily="18" charset="0"/>
              </a:rPr>
              <a:t>INSURANCE AND SAFETY FIRE COMMISSIONER</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Verdana" panose="020B0604030504040204" pitchFamily="34" charset="0"/>
                <a:ea typeface="Times New Roman" panose="02020603050405020304" pitchFamily="18" charset="0"/>
              </a:rPr>
              <a:t>5 MEMBERS OF PUBLIC SERVICE COMMISSION (CHOSEN AT DISTRICT LEVELS)</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804150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4E96BE-7F4A-FA49-81B9-D4CD2D1C195F}"/>
              </a:ext>
            </a:extLst>
          </p:cNvPr>
          <p:cNvSpPr/>
          <p:nvPr/>
        </p:nvSpPr>
        <p:spPr>
          <a:xfrm>
            <a:off x="625033" y="115747"/>
            <a:ext cx="10995949" cy="6694140"/>
          </a:xfrm>
          <a:prstGeom prst="rect">
            <a:avLst/>
          </a:prstGeom>
        </p:spPr>
        <p:txBody>
          <a:bodyPr wrap="square">
            <a:spAutoFit/>
          </a:bodyPr>
          <a:lstStyle/>
          <a:p>
            <a:pPr marL="457200" marR="0" fontAlgn="base">
              <a:spcBef>
                <a:spcPts val="0"/>
              </a:spcBef>
              <a:spcAft>
                <a:spcPts val="0"/>
              </a:spcAft>
            </a:pPr>
            <a:r>
              <a:rPr lang="en-US" sz="32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Judicial Branch</a:t>
            </a:r>
            <a:endParaRPr lang="en-US" sz="3200" b="1"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spcBef>
                <a:spcPts val="0"/>
              </a:spcBef>
              <a:spcAft>
                <a:spcPts val="0"/>
              </a:spcAft>
            </a:pPr>
            <a:r>
              <a:rPr lang="en-US" sz="2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fontAlgn="base">
              <a:spcBef>
                <a:spcPts val="0"/>
              </a:spcBef>
              <a:spcAft>
                <a:spcPts val="1500"/>
              </a:spcAft>
            </a:pPr>
            <a:r>
              <a:rPr lang="en-US" sz="2800" dirty="0">
                <a:solidFill>
                  <a:srgbClr val="000000"/>
                </a:solidFill>
                <a:latin typeface="Times New Roman" panose="02020603050405020304" pitchFamily="18" charset="0"/>
                <a:ea typeface="Times New Roman" panose="02020603050405020304" pitchFamily="18" charset="0"/>
              </a:rPr>
              <a:t>The judicial branch consists of </a:t>
            </a:r>
            <a:r>
              <a:rPr lang="en-US" sz="2800" u="sng" dirty="0">
                <a:solidFill>
                  <a:srgbClr val="000000"/>
                </a:solidFill>
                <a:latin typeface="Times New Roman" panose="02020603050405020304" pitchFamily="18" charset="0"/>
                <a:ea typeface="Times New Roman" panose="02020603050405020304" pitchFamily="18" charset="0"/>
              </a:rPr>
              <a:t>six different courts </a:t>
            </a:r>
            <a:r>
              <a:rPr lang="en-US" sz="2800" dirty="0">
                <a:solidFill>
                  <a:srgbClr val="000000"/>
                </a:solidFill>
                <a:latin typeface="Times New Roman" panose="02020603050405020304" pitchFamily="18" charset="0"/>
                <a:ea typeface="Times New Roman" panose="02020603050405020304" pitchFamily="18" charset="0"/>
              </a:rPr>
              <a:t>that hear cases:</a:t>
            </a:r>
            <a:endParaRPr lang="en-US" sz="28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000" dirty="0">
                <a:solidFill>
                  <a:srgbClr val="000000"/>
                </a:solidFill>
                <a:latin typeface="Times New Roman" panose="02020603050405020304" pitchFamily="18" charset="0"/>
                <a:ea typeface="Times New Roman" panose="02020603050405020304" pitchFamily="18" charset="0"/>
              </a:rPr>
              <a:t>MUNICIPAL COURT</a:t>
            </a:r>
            <a:endParaRPr lang="en-US" sz="20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000" dirty="0">
                <a:solidFill>
                  <a:srgbClr val="000000"/>
                </a:solidFill>
                <a:latin typeface="Times New Roman" panose="02020603050405020304" pitchFamily="18" charset="0"/>
                <a:ea typeface="Times New Roman" panose="02020603050405020304" pitchFamily="18" charset="0"/>
              </a:rPr>
              <a:t>MAGISTRATE COURT</a:t>
            </a:r>
            <a:endParaRPr lang="en-US" sz="20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000" dirty="0">
                <a:solidFill>
                  <a:srgbClr val="000000"/>
                </a:solidFill>
                <a:latin typeface="Times New Roman" panose="02020603050405020304" pitchFamily="18" charset="0"/>
                <a:ea typeface="Times New Roman" panose="02020603050405020304" pitchFamily="18" charset="0"/>
              </a:rPr>
              <a:t>PROBATE COURT</a:t>
            </a:r>
            <a:endParaRPr lang="en-US" sz="20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000" dirty="0">
                <a:solidFill>
                  <a:srgbClr val="000000"/>
                </a:solidFill>
                <a:latin typeface="Times New Roman" panose="02020603050405020304" pitchFamily="18" charset="0"/>
                <a:ea typeface="Times New Roman" panose="02020603050405020304" pitchFamily="18" charset="0"/>
              </a:rPr>
              <a:t>JUVENILE COURT</a:t>
            </a:r>
            <a:endParaRPr lang="en-US" sz="20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000" dirty="0">
                <a:solidFill>
                  <a:srgbClr val="000000"/>
                </a:solidFill>
                <a:latin typeface="Times New Roman" panose="02020603050405020304" pitchFamily="18" charset="0"/>
                <a:ea typeface="Times New Roman" panose="02020603050405020304" pitchFamily="18" charset="0"/>
              </a:rPr>
              <a:t>STATE COURT</a:t>
            </a:r>
            <a:endParaRPr lang="en-US" sz="20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000" dirty="0">
                <a:solidFill>
                  <a:srgbClr val="000000"/>
                </a:solidFill>
                <a:latin typeface="Times New Roman" panose="02020603050405020304" pitchFamily="18" charset="0"/>
                <a:ea typeface="Times New Roman" panose="02020603050405020304" pitchFamily="18" charset="0"/>
              </a:rPr>
              <a:t>SUPERIOR COURT</a:t>
            </a:r>
          </a:p>
          <a:p>
            <a:pPr marL="800100" lvl="1" indent="-342900" fontAlgn="base">
              <a:spcAft>
                <a:spcPts val="1500"/>
              </a:spcAft>
              <a:buFont typeface="Symbol" pitchFamily="2" charset="2"/>
              <a:buChar char=""/>
            </a:pPr>
            <a:endParaRPr lang="en-US" sz="2000" dirty="0">
              <a:effectLst/>
              <a:latin typeface="Times New Roman" panose="02020603050405020304" pitchFamily="18" charset="0"/>
              <a:ea typeface="Times New Roman" panose="02020603050405020304" pitchFamily="18" charset="0"/>
            </a:endParaRPr>
          </a:p>
          <a:p>
            <a:pPr marL="457200" marR="0" fontAlgn="base">
              <a:spcBef>
                <a:spcPts val="0"/>
              </a:spcBef>
              <a:spcAft>
                <a:spcPts val="1500"/>
              </a:spcAft>
            </a:pPr>
            <a:r>
              <a:rPr lang="en-US" sz="2800" dirty="0">
                <a:solidFill>
                  <a:srgbClr val="000000"/>
                </a:solidFill>
                <a:latin typeface="Times New Roman" panose="02020603050405020304" pitchFamily="18" charset="0"/>
                <a:ea typeface="Times New Roman" panose="02020603050405020304" pitchFamily="18" charset="0"/>
              </a:rPr>
              <a:t>There are also several avenues for appealing decisions:</a:t>
            </a:r>
            <a:endParaRPr lang="en-US" sz="28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Times New Roman" panose="02020603050405020304" pitchFamily="18" charset="0"/>
                <a:ea typeface="Times New Roman" panose="02020603050405020304" pitchFamily="18" charset="0"/>
              </a:rPr>
              <a:t>COURT OF APPEALS</a:t>
            </a:r>
            <a:endParaRPr lang="en-US" sz="2400" dirty="0">
              <a:effectLst/>
              <a:latin typeface="Times New Roman" panose="02020603050405020304" pitchFamily="18" charset="0"/>
              <a:ea typeface="Times New Roman" panose="02020603050405020304" pitchFamily="18" charset="0"/>
            </a:endParaRPr>
          </a:p>
          <a:p>
            <a:pPr marL="800100" lvl="1" indent="-342900" fontAlgn="base">
              <a:spcAft>
                <a:spcPts val="1500"/>
              </a:spcAft>
              <a:buFont typeface="Symbol" pitchFamily="2" charset="2"/>
              <a:buChar char=""/>
            </a:pPr>
            <a:r>
              <a:rPr lang="en-US" sz="2400" dirty="0">
                <a:solidFill>
                  <a:srgbClr val="000000"/>
                </a:solidFill>
                <a:latin typeface="Times New Roman" panose="02020603050405020304" pitchFamily="18" charset="0"/>
                <a:ea typeface="Times New Roman" panose="02020603050405020304" pitchFamily="18" charset="0"/>
              </a:rPr>
              <a:t>GEORGIA SUPREME COURT</a:t>
            </a:r>
            <a:r>
              <a:rPr lang="en-US" dirty="0">
                <a:solidFill>
                  <a:srgbClr val="000000"/>
                </a:solidFill>
                <a:latin typeface="Times New Roman" panose="02020603050405020304" pitchFamily="18" charset="0"/>
                <a:ea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338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1120D4-04C7-EB4B-BEDC-69E08F09DD11}"/>
              </a:ext>
            </a:extLst>
          </p:cNvPr>
          <p:cNvSpPr txBox="1"/>
          <p:nvPr/>
        </p:nvSpPr>
        <p:spPr>
          <a:xfrm>
            <a:off x="405115" y="254643"/>
            <a:ext cx="12101714" cy="7017306"/>
          </a:xfrm>
          <a:prstGeom prst="rect">
            <a:avLst/>
          </a:prstGeom>
          <a:noFill/>
        </p:spPr>
        <p:txBody>
          <a:bodyPr wrap="square" rtlCol="0">
            <a:spAutoFit/>
          </a:bodyPr>
          <a:lstStyle/>
          <a:p>
            <a:r>
              <a:rPr lang="en-US" sz="3200" b="1" u="sng" dirty="0"/>
              <a:t>Legislative Branch</a:t>
            </a:r>
          </a:p>
          <a:p>
            <a:endParaRPr lang="en-US" sz="2800" dirty="0"/>
          </a:p>
          <a:p>
            <a:r>
              <a:rPr lang="en-US" sz="2800" dirty="0"/>
              <a:t>Georgia’s Legislative Branch – </a:t>
            </a:r>
            <a:r>
              <a:rPr lang="en-US" sz="2800" u="sng" dirty="0"/>
              <a:t>General Assembly</a:t>
            </a:r>
          </a:p>
          <a:p>
            <a:r>
              <a:rPr lang="en-US" sz="2800" dirty="0"/>
              <a:t> </a:t>
            </a:r>
          </a:p>
          <a:p>
            <a:r>
              <a:rPr lang="en-US" sz="2800" dirty="0"/>
              <a:t>Two Houses (bicameral)</a:t>
            </a:r>
          </a:p>
          <a:p>
            <a:pPr marL="914400" lvl="1" indent="-457200">
              <a:buFont typeface="Arial" panose="020B0604020202020204" pitchFamily="34" charset="0"/>
              <a:buChar char="•"/>
            </a:pPr>
            <a:r>
              <a:rPr lang="en-US" sz="2800" dirty="0"/>
              <a:t>Senate – 56 members</a:t>
            </a:r>
          </a:p>
          <a:p>
            <a:pPr marL="914400" lvl="1" indent="-457200">
              <a:buFont typeface="Arial" panose="020B0604020202020204" pitchFamily="34" charset="0"/>
              <a:buChar char="•"/>
            </a:pPr>
            <a:r>
              <a:rPr lang="en-US" sz="2800" dirty="0"/>
              <a:t>House of Representatives – 180 members</a:t>
            </a:r>
          </a:p>
          <a:p>
            <a:pPr marL="914400" lvl="1" indent="-457200">
              <a:buFont typeface="Arial" panose="020B0604020202020204" pitchFamily="34" charset="0"/>
              <a:buChar char="•"/>
            </a:pPr>
            <a:r>
              <a:rPr lang="en-US" sz="2800" dirty="0"/>
              <a:t>Elected for 2 year terms – no term limits</a:t>
            </a:r>
          </a:p>
          <a:p>
            <a:endParaRPr lang="en-US" sz="2800" dirty="0"/>
          </a:p>
          <a:p>
            <a:r>
              <a:rPr lang="en-US" sz="2800" dirty="0"/>
              <a:t>Overall Goal - Responsible For…. </a:t>
            </a:r>
          </a:p>
          <a:p>
            <a:pPr marL="914400" lvl="1" indent="-457200">
              <a:buFont typeface="Arial" panose="020B0604020202020204" pitchFamily="34" charset="0"/>
              <a:buChar char="•"/>
            </a:pPr>
            <a:r>
              <a:rPr lang="en-US" sz="2800" dirty="0"/>
              <a:t>Pass laws for state</a:t>
            </a:r>
          </a:p>
          <a:p>
            <a:pPr marL="914400" lvl="1" indent="-457200">
              <a:buFont typeface="Arial" panose="020B0604020202020204" pitchFamily="34" charset="0"/>
              <a:buChar char="•"/>
            </a:pPr>
            <a:r>
              <a:rPr lang="en-US" sz="2800" dirty="0"/>
              <a:t>Approving state budget</a:t>
            </a:r>
          </a:p>
          <a:p>
            <a:endParaRPr lang="en-US" sz="2800" dirty="0"/>
          </a:p>
          <a:p>
            <a:r>
              <a:rPr lang="en-US" sz="2800" dirty="0"/>
              <a:t>Most of work done in committees</a:t>
            </a:r>
          </a:p>
          <a:p>
            <a:endParaRPr lang="en-US" dirty="0"/>
          </a:p>
          <a:p>
            <a:endParaRPr lang="en-US" dirty="0"/>
          </a:p>
          <a:p>
            <a:r>
              <a:rPr lang="en-US" dirty="0"/>
              <a:t>R</a:t>
            </a:r>
          </a:p>
        </p:txBody>
      </p:sp>
    </p:spTree>
    <p:extLst>
      <p:ext uri="{BB962C8B-B14F-4D97-AF65-F5344CB8AC3E}">
        <p14:creationId xmlns:p14="http://schemas.microsoft.com/office/powerpoint/2010/main" val="3847338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1413</Words>
  <Application>Microsoft Macintosh PowerPoint</Application>
  <PresentationFormat>Widescreen</PresentationFormat>
  <Paragraphs>414</Paragraphs>
  <Slides>44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44</vt:i4>
      </vt:variant>
    </vt:vector>
  </HeadingPairs>
  <TitlesOfParts>
    <vt:vector size="61" baseType="lpstr">
      <vt:lpstr>-apple-system-font</vt:lpstr>
      <vt:lpstr>Arial</vt:lpstr>
      <vt:lpstr>Arial Rounded MT Bold</vt:lpstr>
      <vt:lpstr>ArialMT</vt:lpstr>
      <vt:lpstr>Calibri</vt:lpstr>
      <vt:lpstr>Calibri Light</vt:lpstr>
      <vt:lpstr>Gautami</vt:lpstr>
      <vt:lpstr>Georgia</vt:lpstr>
      <vt:lpstr>inherit</vt:lpstr>
      <vt:lpstr>Symbol</vt:lpstr>
      <vt:lpstr>Tahoma</vt:lpstr>
      <vt:lpstr>Times New Roman</vt:lpstr>
      <vt:lpstr>TimesNewRomanPS</vt:lpstr>
      <vt:lpstr>TimesNewRomanPSMT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Julianna McConnell</dc:creator>
  <cp:lastModifiedBy>Linda Streit</cp:lastModifiedBy>
  <cp:revision>1</cp:revision>
  <dcterms:created xsi:type="dcterms:W3CDTF">2019-10-25T02:14:02Z</dcterms:created>
  <dcterms:modified xsi:type="dcterms:W3CDTF">2019-10-26T02:03:12Z</dcterms:modified>
</cp:coreProperties>
</file>