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 id="2147483735" r:id="rId2"/>
  </p:sldMasterIdLst>
  <p:notesMasterIdLst>
    <p:notesMasterId r:id="rId29"/>
  </p:notesMasterIdLst>
  <p:handoutMasterIdLst>
    <p:handoutMasterId r:id="rId30"/>
  </p:handoutMasterIdLst>
  <p:sldIdLst>
    <p:sldId id="256" r:id="rId3"/>
    <p:sldId id="357" r:id="rId4"/>
    <p:sldId id="356" r:id="rId5"/>
    <p:sldId id="316" r:id="rId6"/>
    <p:sldId id="262" r:id="rId7"/>
    <p:sldId id="377" r:id="rId8"/>
    <p:sldId id="378" r:id="rId9"/>
    <p:sldId id="364" r:id="rId10"/>
    <p:sldId id="384" r:id="rId11"/>
    <p:sldId id="388" r:id="rId12"/>
    <p:sldId id="382" r:id="rId13"/>
    <p:sldId id="383" r:id="rId14"/>
    <p:sldId id="387" r:id="rId15"/>
    <p:sldId id="390" r:id="rId16"/>
    <p:sldId id="391" r:id="rId17"/>
    <p:sldId id="392" r:id="rId18"/>
    <p:sldId id="371" r:id="rId19"/>
    <p:sldId id="372" r:id="rId20"/>
    <p:sldId id="366" r:id="rId21"/>
    <p:sldId id="367" r:id="rId22"/>
    <p:sldId id="368" r:id="rId23"/>
    <p:sldId id="373" r:id="rId24"/>
    <p:sldId id="303" r:id="rId25"/>
    <p:sldId id="394" r:id="rId26"/>
    <p:sldId id="381" r:id="rId27"/>
    <p:sldId id="354" r:id="rId2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4983" autoAdjust="0"/>
    <p:restoredTop sz="77146" autoAdjust="0"/>
  </p:normalViewPr>
  <p:slideViewPr>
    <p:cSldViewPr snapToGrid="0">
      <p:cViewPr varScale="1">
        <p:scale>
          <a:sx n="73" d="100"/>
          <a:sy n="73" d="100"/>
        </p:scale>
        <p:origin x="618" y="72"/>
      </p:cViewPr>
      <p:guideLst>
        <p:guide orient="horz" pos="2160"/>
        <p:guide pos="3840"/>
      </p:guideLst>
    </p:cSldViewPr>
  </p:slideViewPr>
  <p:notesTextViewPr>
    <p:cViewPr>
      <p:scale>
        <a:sx n="1" d="1"/>
        <a:sy n="1" d="1"/>
      </p:scale>
      <p:origin x="0" y="0"/>
    </p:cViewPr>
  </p:notesTextViewPr>
  <p:notesViewPr>
    <p:cSldViewPr snapToGrid="0">
      <p:cViewPr varScale="1">
        <p:scale>
          <a:sx n="85" d="100"/>
          <a:sy n="85" d="100"/>
        </p:scale>
        <p:origin x="1576" y="17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259" cy="465292"/>
          </a:xfrm>
          <a:prstGeom prst="rect">
            <a:avLst/>
          </a:prstGeom>
        </p:spPr>
        <p:txBody>
          <a:bodyPr vert="horz" lIns="89703" tIns="44851" rIns="89703" bIns="44851" rtlCol="0"/>
          <a:lstStyle>
            <a:lvl1pPr algn="l">
              <a:defRPr sz="1200"/>
            </a:lvl1pPr>
          </a:lstStyle>
          <a:p>
            <a:endParaRPr lang="en-US" dirty="0"/>
          </a:p>
        </p:txBody>
      </p:sp>
      <p:sp>
        <p:nvSpPr>
          <p:cNvPr id="3" name="Date Placeholder 2"/>
          <p:cNvSpPr>
            <a:spLocks noGrp="1"/>
          </p:cNvSpPr>
          <p:nvPr>
            <p:ph type="dt" sz="quarter" idx="1"/>
          </p:nvPr>
        </p:nvSpPr>
        <p:spPr>
          <a:xfrm>
            <a:off x="3970575" y="0"/>
            <a:ext cx="3038259" cy="465292"/>
          </a:xfrm>
          <a:prstGeom prst="rect">
            <a:avLst/>
          </a:prstGeom>
        </p:spPr>
        <p:txBody>
          <a:bodyPr vert="horz" lIns="89703" tIns="44851" rIns="89703" bIns="44851" rtlCol="0"/>
          <a:lstStyle>
            <a:lvl1pPr algn="r">
              <a:defRPr sz="1200"/>
            </a:lvl1pPr>
          </a:lstStyle>
          <a:p>
            <a:fld id="{77858C98-E81F-42F7-B205-4CDF2EE39D7C}" type="datetimeFigureOut">
              <a:rPr lang="en-US" smtClean="0"/>
              <a:t>10/25/19</a:t>
            </a:fld>
            <a:endParaRPr lang="en-US" dirty="0"/>
          </a:p>
        </p:txBody>
      </p:sp>
      <p:sp>
        <p:nvSpPr>
          <p:cNvPr id="4" name="Footer Placeholder 3"/>
          <p:cNvSpPr>
            <a:spLocks noGrp="1"/>
          </p:cNvSpPr>
          <p:nvPr>
            <p:ph type="ftr" sz="quarter" idx="2"/>
          </p:nvPr>
        </p:nvSpPr>
        <p:spPr>
          <a:xfrm>
            <a:off x="0" y="8831108"/>
            <a:ext cx="3038259" cy="465292"/>
          </a:xfrm>
          <a:prstGeom prst="rect">
            <a:avLst/>
          </a:prstGeom>
        </p:spPr>
        <p:txBody>
          <a:bodyPr vert="horz" lIns="89703" tIns="44851" rIns="89703" bIns="4485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575" y="8831108"/>
            <a:ext cx="3038259" cy="465292"/>
          </a:xfrm>
          <a:prstGeom prst="rect">
            <a:avLst/>
          </a:prstGeom>
        </p:spPr>
        <p:txBody>
          <a:bodyPr vert="horz" lIns="89703" tIns="44851" rIns="89703" bIns="44851" rtlCol="0" anchor="b"/>
          <a:lstStyle>
            <a:lvl1pPr algn="r">
              <a:defRPr sz="1200"/>
            </a:lvl1pPr>
          </a:lstStyle>
          <a:p>
            <a:fld id="{971329BC-9CEA-492C-978C-5AEB42A0F1EC}" type="slidenum">
              <a:rPr lang="en-US" smtClean="0"/>
              <a:t>‹#›</a:t>
            </a:fld>
            <a:endParaRPr lang="en-US" dirty="0"/>
          </a:p>
        </p:txBody>
      </p:sp>
    </p:spTree>
    <p:extLst>
      <p:ext uri="{BB962C8B-B14F-4D97-AF65-F5344CB8AC3E}">
        <p14:creationId xmlns:p14="http://schemas.microsoft.com/office/powerpoint/2010/main" val="3855628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4"/>
          </a:xfrm>
          <a:prstGeom prst="rect">
            <a:avLst/>
          </a:prstGeom>
        </p:spPr>
        <p:txBody>
          <a:bodyPr vert="horz" lIns="92439" tIns="46219" rIns="92439" bIns="46219"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4"/>
          </a:xfrm>
          <a:prstGeom prst="rect">
            <a:avLst/>
          </a:prstGeom>
        </p:spPr>
        <p:txBody>
          <a:bodyPr vert="horz" lIns="92439" tIns="46219" rIns="92439" bIns="46219" rtlCol="0"/>
          <a:lstStyle>
            <a:lvl1pPr algn="r">
              <a:defRPr sz="1200"/>
            </a:lvl1pPr>
          </a:lstStyle>
          <a:p>
            <a:fld id="{EED25B03-4BFA-460A-B291-4CAF7AA9EB97}" type="datetimeFigureOut">
              <a:rPr lang="en-US" smtClean="0"/>
              <a:t>10/25/19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2439" tIns="46219" rIns="92439" bIns="46219" rtlCol="0" anchor="ctr"/>
          <a:lstStyle/>
          <a:p>
            <a:endParaRPr lang="en-US" dirty="0"/>
          </a:p>
        </p:txBody>
      </p:sp>
      <p:sp>
        <p:nvSpPr>
          <p:cNvPr id="5" name="Notes Placeholder 4"/>
          <p:cNvSpPr>
            <a:spLocks noGrp="1"/>
          </p:cNvSpPr>
          <p:nvPr>
            <p:ph type="body" sz="quarter" idx="3"/>
          </p:nvPr>
        </p:nvSpPr>
        <p:spPr>
          <a:xfrm>
            <a:off x="701041" y="4473894"/>
            <a:ext cx="5608320" cy="3660457"/>
          </a:xfrm>
          <a:prstGeom prst="rect">
            <a:avLst/>
          </a:prstGeom>
        </p:spPr>
        <p:txBody>
          <a:bodyPr vert="horz" lIns="92439" tIns="46219" rIns="92439" bIns="4621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3037840" cy="466433"/>
          </a:xfrm>
          <a:prstGeom prst="rect">
            <a:avLst/>
          </a:prstGeom>
        </p:spPr>
        <p:txBody>
          <a:bodyPr vert="horz" lIns="92439" tIns="46219" rIns="92439" bIns="4621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6433"/>
          </a:xfrm>
          <a:prstGeom prst="rect">
            <a:avLst/>
          </a:prstGeom>
        </p:spPr>
        <p:txBody>
          <a:bodyPr vert="horz" lIns="92439" tIns="46219" rIns="92439" bIns="46219" rtlCol="0" anchor="b"/>
          <a:lstStyle>
            <a:lvl1pPr algn="r">
              <a:defRPr sz="1200"/>
            </a:lvl1pPr>
          </a:lstStyle>
          <a:p>
            <a:fld id="{AAA98F59-E268-469B-B799-94D1DEE4B8EF}" type="slidenum">
              <a:rPr lang="en-US" smtClean="0"/>
              <a:t>‹#›</a:t>
            </a:fld>
            <a:endParaRPr lang="en-US" dirty="0"/>
          </a:p>
        </p:txBody>
      </p:sp>
    </p:spTree>
    <p:extLst>
      <p:ext uri="{BB962C8B-B14F-4D97-AF65-F5344CB8AC3E}">
        <p14:creationId xmlns:p14="http://schemas.microsoft.com/office/powerpoint/2010/main" val="1020504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Good morning everyone, I am excited to share with you recent changes to GPTIP. This presentation has been developed to address APRN preceptors, specifically</a:t>
            </a:r>
            <a:r>
              <a:rPr lang="en-US" sz="1400" dirty="0"/>
              <a:t>.</a:t>
            </a:r>
          </a:p>
        </p:txBody>
      </p:sp>
      <p:sp>
        <p:nvSpPr>
          <p:cNvPr id="4" name="Slide Number Placeholder 3"/>
          <p:cNvSpPr>
            <a:spLocks noGrp="1"/>
          </p:cNvSpPr>
          <p:nvPr>
            <p:ph type="sldNum" sz="quarter" idx="10"/>
          </p:nvPr>
        </p:nvSpPr>
        <p:spPr/>
        <p:txBody>
          <a:bodyPr/>
          <a:lstStyle/>
          <a:p>
            <a:fld id="{AAA98F59-E268-469B-B799-94D1DEE4B8EF}" type="slidenum">
              <a:rPr lang="en-US" smtClean="0"/>
              <a:t>1</a:t>
            </a:fld>
            <a:endParaRPr lang="en-US" dirty="0"/>
          </a:p>
        </p:txBody>
      </p:sp>
    </p:spTree>
    <p:extLst>
      <p:ext uri="{BB962C8B-B14F-4D97-AF65-F5344CB8AC3E}">
        <p14:creationId xmlns:p14="http://schemas.microsoft.com/office/powerpoint/2010/main" val="302801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THE LEGISLATURE WANTED TO CREATE AN INCENTIVE STRUCTURE ON AWARDING TAX CREDITS THAT WOULD ENCOURAGE PRECEPTORS TO TAKE MORE STUDENTS.</a:t>
            </a:r>
          </a:p>
          <a:p>
            <a:endParaRPr lang="en-US" sz="2000" dirty="0"/>
          </a:p>
          <a:p>
            <a:r>
              <a:rPr lang="en-US" sz="2000" dirty="0"/>
              <a:t>Go over the structure….</a:t>
            </a:r>
          </a:p>
        </p:txBody>
      </p:sp>
      <p:sp>
        <p:nvSpPr>
          <p:cNvPr id="4" name="Slide Number Placeholder 3"/>
          <p:cNvSpPr>
            <a:spLocks noGrp="1"/>
          </p:cNvSpPr>
          <p:nvPr>
            <p:ph type="sldNum" sz="quarter" idx="5"/>
          </p:nvPr>
        </p:nvSpPr>
        <p:spPr/>
        <p:txBody>
          <a:bodyPr/>
          <a:lstStyle/>
          <a:p>
            <a:fld id="{AAA98F59-E268-469B-B799-94D1DEE4B8EF}" type="slidenum">
              <a:rPr lang="en-US" smtClean="0"/>
              <a:t>10</a:t>
            </a:fld>
            <a:endParaRPr lang="en-US" dirty="0"/>
          </a:p>
        </p:txBody>
      </p:sp>
    </p:spTree>
    <p:extLst>
      <p:ext uri="{BB962C8B-B14F-4D97-AF65-F5344CB8AC3E}">
        <p14:creationId xmlns:p14="http://schemas.microsoft.com/office/powerpoint/2010/main" val="7998110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A98F59-E268-469B-B799-94D1DEE4B8EF}" type="slidenum">
              <a:rPr lang="en-US" smtClean="0"/>
              <a:t>11</a:t>
            </a:fld>
            <a:endParaRPr lang="en-US" dirty="0"/>
          </a:p>
        </p:txBody>
      </p:sp>
    </p:spTree>
    <p:extLst>
      <p:ext uri="{BB962C8B-B14F-4D97-AF65-F5344CB8AC3E}">
        <p14:creationId xmlns:p14="http://schemas.microsoft.com/office/powerpoint/2010/main" val="31597573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The new law now expands eligibility to APRN and PA preceptors. Under the old law, only physician preceptors were able to receive the incentive</a:t>
            </a:r>
          </a:p>
        </p:txBody>
      </p:sp>
      <p:sp>
        <p:nvSpPr>
          <p:cNvPr id="4" name="Slide Number Placeholder 3"/>
          <p:cNvSpPr>
            <a:spLocks noGrp="1"/>
          </p:cNvSpPr>
          <p:nvPr>
            <p:ph type="sldNum" sz="quarter" idx="5"/>
          </p:nvPr>
        </p:nvSpPr>
        <p:spPr/>
        <p:txBody>
          <a:bodyPr/>
          <a:lstStyle/>
          <a:p>
            <a:fld id="{AAA98F59-E268-469B-B799-94D1DEE4B8EF}" type="slidenum">
              <a:rPr lang="en-US" smtClean="0"/>
              <a:t>12</a:t>
            </a:fld>
            <a:endParaRPr lang="en-US" dirty="0"/>
          </a:p>
        </p:txBody>
      </p:sp>
    </p:spTree>
    <p:extLst>
      <p:ext uri="{BB962C8B-B14F-4D97-AF65-F5344CB8AC3E}">
        <p14:creationId xmlns:p14="http://schemas.microsoft.com/office/powerpoint/2010/main" val="27539015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73894"/>
            <a:ext cx="5608320" cy="4639961"/>
          </a:xfrm>
        </p:spPr>
        <p:txBody>
          <a:bodyPr/>
          <a:lstStyle/>
          <a:p>
            <a:pPr marL="342900" indent="-342900">
              <a:buAutoNum type="arabicPeriod"/>
            </a:pPr>
            <a:r>
              <a:rPr lang="en-US" sz="1600" dirty="0"/>
              <a:t>Each rotation is equal to a credit. It is based on hours, not per rotation. -We may have a preceptor  call and say</a:t>
            </a:r>
            <a:r>
              <a:rPr lang="en-US" sz="1600" i="1" dirty="0"/>
              <a:t>,  I had 6 students in 2018, so I should have received credit for 6 rotations….. Not how it works</a:t>
            </a:r>
          </a:p>
          <a:p>
            <a:endParaRPr lang="en-US" sz="1600" i="1" dirty="0"/>
          </a:p>
          <a:p>
            <a:r>
              <a:rPr lang="en-US" sz="1600" dirty="0"/>
              <a:t>2. We total hours from all students</a:t>
            </a:r>
          </a:p>
          <a:p>
            <a:endParaRPr lang="en-US" sz="1600" dirty="0"/>
          </a:p>
          <a:p>
            <a:r>
              <a:rPr lang="en-US" sz="1600" dirty="0"/>
              <a:t>3. All rotations may not be 160 hours.</a:t>
            </a:r>
          </a:p>
          <a:p>
            <a:endParaRPr lang="en-US" sz="1600" dirty="0"/>
          </a:p>
          <a:p>
            <a:r>
              <a:rPr lang="en-US" sz="1600" dirty="0"/>
              <a:t>4. With the deduction, there was a minimum of 3 to receive the incentive. That no longer applies. You only need one 160 hours.</a:t>
            </a:r>
          </a:p>
          <a:p>
            <a:endParaRPr lang="en-US" sz="1600" dirty="0"/>
          </a:p>
          <a:p>
            <a:r>
              <a:rPr lang="en-US" sz="1600" dirty="0"/>
              <a:t>5.  Before, the only eligible rotations were from Peds, EM, FM, IM, Surg, OB/GYN, and Psych.</a:t>
            </a:r>
          </a:p>
          <a:p>
            <a:endParaRPr lang="en-US" sz="1600" dirty="0"/>
          </a:p>
          <a:p>
            <a:r>
              <a:rPr lang="en-US" sz="1600" dirty="0"/>
              <a:t>Now rotations occurring in  neurology, radiology, anesthesiology, rural health, orthopedics  and so on, are also eligible. </a:t>
            </a:r>
          </a:p>
          <a:p>
            <a:endParaRPr lang="en-US" sz="1800" dirty="0"/>
          </a:p>
        </p:txBody>
      </p:sp>
      <p:sp>
        <p:nvSpPr>
          <p:cNvPr id="4" name="Slide Number Placeholder 3"/>
          <p:cNvSpPr>
            <a:spLocks noGrp="1"/>
          </p:cNvSpPr>
          <p:nvPr>
            <p:ph type="sldNum" sz="quarter" idx="5"/>
          </p:nvPr>
        </p:nvSpPr>
        <p:spPr/>
        <p:txBody>
          <a:bodyPr/>
          <a:lstStyle/>
          <a:p>
            <a:fld id="{AAA98F59-E268-469B-B799-94D1DEE4B8EF}" type="slidenum">
              <a:rPr lang="en-US" smtClean="0"/>
              <a:t>13</a:t>
            </a:fld>
            <a:endParaRPr lang="en-US" dirty="0"/>
          </a:p>
        </p:txBody>
      </p:sp>
    </p:spTree>
    <p:extLst>
      <p:ext uri="{BB962C8B-B14F-4D97-AF65-F5344CB8AC3E}">
        <p14:creationId xmlns:p14="http://schemas.microsoft.com/office/powerpoint/2010/main" val="3543055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So here is an example of a preceptor training students from multiple academic programs.</a:t>
            </a:r>
          </a:p>
          <a:p>
            <a:endParaRPr lang="en-US" sz="2000" dirty="0"/>
          </a:p>
          <a:p>
            <a:r>
              <a:rPr lang="en-US" sz="2000" dirty="0"/>
              <a:t>4 students from 4 different programs</a:t>
            </a:r>
          </a:p>
          <a:p>
            <a:endParaRPr lang="en-US" sz="2000" dirty="0"/>
          </a:p>
          <a:p>
            <a:r>
              <a:rPr lang="en-US" sz="2000" dirty="0"/>
              <a:t>Hours totaled at year end</a:t>
            </a:r>
          </a:p>
        </p:txBody>
      </p:sp>
      <p:sp>
        <p:nvSpPr>
          <p:cNvPr id="4" name="Slide Number Placeholder 3"/>
          <p:cNvSpPr>
            <a:spLocks noGrp="1"/>
          </p:cNvSpPr>
          <p:nvPr>
            <p:ph type="sldNum" sz="quarter" idx="5"/>
          </p:nvPr>
        </p:nvSpPr>
        <p:spPr/>
        <p:txBody>
          <a:bodyPr/>
          <a:lstStyle/>
          <a:p>
            <a:fld id="{AAA98F59-E268-469B-B799-94D1DEE4B8EF}" type="slidenum">
              <a:rPr lang="en-US" smtClean="0"/>
              <a:t>14</a:t>
            </a:fld>
            <a:endParaRPr lang="en-US" dirty="0"/>
          </a:p>
        </p:txBody>
      </p:sp>
    </p:spTree>
    <p:extLst>
      <p:ext uri="{BB962C8B-B14F-4D97-AF65-F5344CB8AC3E}">
        <p14:creationId xmlns:p14="http://schemas.microsoft.com/office/powerpoint/2010/main" val="15395481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This preceptor would earn, based on the number of hours, $1875 of tax credit on their Georgia tax return for that year.</a:t>
            </a:r>
          </a:p>
        </p:txBody>
      </p:sp>
      <p:sp>
        <p:nvSpPr>
          <p:cNvPr id="4" name="Slide Number Placeholder 3"/>
          <p:cNvSpPr>
            <a:spLocks noGrp="1"/>
          </p:cNvSpPr>
          <p:nvPr>
            <p:ph type="sldNum" sz="quarter" idx="5"/>
          </p:nvPr>
        </p:nvSpPr>
        <p:spPr/>
        <p:txBody>
          <a:bodyPr/>
          <a:lstStyle/>
          <a:p>
            <a:fld id="{AAA98F59-E268-469B-B799-94D1DEE4B8EF}" type="slidenum">
              <a:rPr lang="en-US" smtClean="0"/>
              <a:t>15</a:t>
            </a:fld>
            <a:endParaRPr lang="en-US" dirty="0"/>
          </a:p>
        </p:txBody>
      </p:sp>
    </p:spTree>
    <p:extLst>
      <p:ext uri="{BB962C8B-B14F-4D97-AF65-F5344CB8AC3E}">
        <p14:creationId xmlns:p14="http://schemas.microsoft.com/office/powerpoint/2010/main" val="30837438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The PTIP website contains the registration portal for preceptors, as well as updates info on eligibility, FAQs, previous training webinars.</a:t>
            </a:r>
          </a:p>
        </p:txBody>
      </p:sp>
      <p:sp>
        <p:nvSpPr>
          <p:cNvPr id="4" name="Slide Number Placeholder 3"/>
          <p:cNvSpPr>
            <a:spLocks noGrp="1"/>
          </p:cNvSpPr>
          <p:nvPr>
            <p:ph type="sldNum" sz="quarter" idx="5"/>
          </p:nvPr>
        </p:nvSpPr>
        <p:spPr/>
        <p:txBody>
          <a:bodyPr/>
          <a:lstStyle/>
          <a:p>
            <a:fld id="{AAA98F59-E268-469B-B799-94D1DEE4B8EF}" type="slidenum">
              <a:rPr lang="en-US" smtClean="0"/>
              <a:t>16</a:t>
            </a:fld>
            <a:endParaRPr lang="en-US" dirty="0"/>
          </a:p>
        </p:txBody>
      </p:sp>
    </p:spTree>
    <p:extLst>
      <p:ext uri="{BB962C8B-B14F-4D97-AF65-F5344CB8AC3E}">
        <p14:creationId xmlns:p14="http://schemas.microsoft.com/office/powerpoint/2010/main" val="18826141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If you registered in year one, you are still registered.</a:t>
            </a:r>
          </a:p>
        </p:txBody>
      </p:sp>
      <p:sp>
        <p:nvSpPr>
          <p:cNvPr id="4" name="Slide Number Placeholder 3"/>
          <p:cNvSpPr>
            <a:spLocks noGrp="1"/>
          </p:cNvSpPr>
          <p:nvPr>
            <p:ph type="sldNum" sz="quarter" idx="5"/>
          </p:nvPr>
        </p:nvSpPr>
        <p:spPr/>
        <p:txBody>
          <a:bodyPr/>
          <a:lstStyle/>
          <a:p>
            <a:fld id="{AAA98F59-E268-469B-B799-94D1DEE4B8EF}" type="slidenum">
              <a:rPr lang="en-US" smtClean="0"/>
              <a:t>17</a:t>
            </a:fld>
            <a:endParaRPr lang="en-US" dirty="0"/>
          </a:p>
        </p:txBody>
      </p:sp>
    </p:spTree>
    <p:extLst>
      <p:ext uri="{BB962C8B-B14F-4D97-AF65-F5344CB8AC3E}">
        <p14:creationId xmlns:p14="http://schemas.microsoft.com/office/powerpoint/2010/main" val="24887812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Programs will submit your data to us on these dates.</a:t>
            </a:r>
          </a:p>
          <a:p>
            <a:endParaRPr lang="en-US" sz="2000" dirty="0"/>
          </a:p>
          <a:p>
            <a:r>
              <a:rPr lang="en-US" sz="2000" dirty="0"/>
              <a:t>Process of implementing a process to generate to the preceptors, the total number of hours after each deadline occurs, so they are aware of what has been submitted for them.</a:t>
            </a:r>
          </a:p>
        </p:txBody>
      </p:sp>
      <p:sp>
        <p:nvSpPr>
          <p:cNvPr id="4" name="Slide Number Placeholder 3"/>
          <p:cNvSpPr>
            <a:spLocks noGrp="1"/>
          </p:cNvSpPr>
          <p:nvPr>
            <p:ph type="sldNum" sz="quarter" idx="5"/>
          </p:nvPr>
        </p:nvSpPr>
        <p:spPr/>
        <p:txBody>
          <a:bodyPr/>
          <a:lstStyle/>
          <a:p>
            <a:fld id="{AAA98F59-E268-469B-B799-94D1DEE4B8EF}" type="slidenum">
              <a:rPr lang="en-US" smtClean="0"/>
              <a:t>18</a:t>
            </a:fld>
            <a:endParaRPr lang="en-US" dirty="0"/>
          </a:p>
        </p:txBody>
      </p:sp>
    </p:spTree>
    <p:extLst>
      <p:ext uri="{BB962C8B-B14F-4D97-AF65-F5344CB8AC3E}">
        <p14:creationId xmlns:p14="http://schemas.microsoft.com/office/powerpoint/2010/main" val="1373302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Only approved programs, at this time……</a:t>
            </a:r>
          </a:p>
        </p:txBody>
      </p:sp>
      <p:sp>
        <p:nvSpPr>
          <p:cNvPr id="4" name="Slide Number Placeholder 3"/>
          <p:cNvSpPr>
            <a:spLocks noGrp="1"/>
          </p:cNvSpPr>
          <p:nvPr>
            <p:ph type="sldNum" sz="quarter" idx="5"/>
          </p:nvPr>
        </p:nvSpPr>
        <p:spPr/>
        <p:txBody>
          <a:bodyPr/>
          <a:lstStyle/>
          <a:p>
            <a:fld id="{AAA98F59-E268-469B-B799-94D1DEE4B8EF}" type="slidenum">
              <a:rPr lang="en-US" smtClean="0"/>
              <a:t>19</a:t>
            </a:fld>
            <a:endParaRPr lang="en-US" dirty="0"/>
          </a:p>
        </p:txBody>
      </p:sp>
    </p:spTree>
    <p:extLst>
      <p:ext uri="{BB962C8B-B14F-4D97-AF65-F5344CB8AC3E}">
        <p14:creationId xmlns:p14="http://schemas.microsoft.com/office/powerpoint/2010/main" val="3423658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I would like to thank you for inviting me to speak to you on such an important program for our state.</a:t>
            </a:r>
          </a:p>
        </p:txBody>
      </p:sp>
      <p:sp>
        <p:nvSpPr>
          <p:cNvPr id="4" name="Slide Number Placeholder 3"/>
          <p:cNvSpPr>
            <a:spLocks noGrp="1"/>
          </p:cNvSpPr>
          <p:nvPr>
            <p:ph type="sldNum" sz="quarter" idx="10"/>
          </p:nvPr>
        </p:nvSpPr>
        <p:spPr/>
        <p:txBody>
          <a:bodyPr/>
          <a:lstStyle/>
          <a:p>
            <a:fld id="{AAA98F59-E268-469B-B799-94D1DEE4B8EF}" type="slidenum">
              <a:rPr lang="en-US" smtClean="0"/>
              <a:t>2</a:t>
            </a:fld>
            <a:endParaRPr lang="en-US" dirty="0"/>
          </a:p>
        </p:txBody>
      </p:sp>
    </p:spTree>
    <p:extLst>
      <p:ext uri="{BB962C8B-B14F-4D97-AF65-F5344CB8AC3E}">
        <p14:creationId xmlns:p14="http://schemas.microsoft.com/office/powerpoint/2010/main" val="29524596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A98F59-E268-469B-B799-94D1DEE4B8EF}" type="slidenum">
              <a:rPr lang="en-US" smtClean="0"/>
              <a:t>20</a:t>
            </a:fld>
            <a:endParaRPr lang="en-US" dirty="0"/>
          </a:p>
        </p:txBody>
      </p:sp>
    </p:spTree>
    <p:extLst>
      <p:ext uri="{BB962C8B-B14F-4D97-AF65-F5344CB8AC3E}">
        <p14:creationId xmlns:p14="http://schemas.microsoft.com/office/powerpoint/2010/main" val="5058694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There are 15</a:t>
            </a:r>
          </a:p>
        </p:txBody>
      </p:sp>
      <p:sp>
        <p:nvSpPr>
          <p:cNvPr id="4" name="Slide Number Placeholder 3"/>
          <p:cNvSpPr>
            <a:spLocks noGrp="1"/>
          </p:cNvSpPr>
          <p:nvPr>
            <p:ph type="sldNum" sz="quarter" idx="5"/>
          </p:nvPr>
        </p:nvSpPr>
        <p:spPr/>
        <p:txBody>
          <a:bodyPr/>
          <a:lstStyle/>
          <a:p>
            <a:fld id="{AAA98F59-E268-469B-B799-94D1DEE4B8EF}" type="slidenum">
              <a:rPr lang="en-US" smtClean="0"/>
              <a:t>21</a:t>
            </a:fld>
            <a:endParaRPr lang="en-US" dirty="0"/>
          </a:p>
        </p:txBody>
      </p:sp>
    </p:spTree>
    <p:extLst>
      <p:ext uri="{BB962C8B-B14F-4D97-AF65-F5344CB8AC3E}">
        <p14:creationId xmlns:p14="http://schemas.microsoft.com/office/powerpoint/2010/main" val="14635782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My office……has been Legislatively charged</a:t>
            </a:r>
          </a:p>
          <a:p>
            <a:endParaRPr lang="en-US" sz="2000" dirty="0"/>
          </a:p>
          <a:p>
            <a:r>
              <a:rPr lang="en-US" sz="2000" dirty="0"/>
              <a:t>If you don’t receive a letter from our office, it is not valid for a tax credit.</a:t>
            </a:r>
          </a:p>
        </p:txBody>
      </p:sp>
      <p:sp>
        <p:nvSpPr>
          <p:cNvPr id="4" name="Slide Number Placeholder 3"/>
          <p:cNvSpPr>
            <a:spLocks noGrp="1"/>
          </p:cNvSpPr>
          <p:nvPr>
            <p:ph type="sldNum" sz="quarter" idx="5"/>
          </p:nvPr>
        </p:nvSpPr>
        <p:spPr/>
        <p:txBody>
          <a:bodyPr/>
          <a:lstStyle/>
          <a:p>
            <a:fld id="{AAA98F59-E268-469B-B799-94D1DEE4B8EF}" type="slidenum">
              <a:rPr lang="en-US" smtClean="0"/>
              <a:t>22</a:t>
            </a:fld>
            <a:endParaRPr lang="en-US" dirty="0"/>
          </a:p>
        </p:txBody>
      </p:sp>
    </p:spTree>
    <p:extLst>
      <p:ext uri="{BB962C8B-B14F-4D97-AF65-F5344CB8AC3E}">
        <p14:creationId xmlns:p14="http://schemas.microsoft.com/office/powerpoint/2010/main" val="2839839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We can never acknowledge this enough…</a:t>
            </a:r>
          </a:p>
        </p:txBody>
      </p:sp>
      <p:sp>
        <p:nvSpPr>
          <p:cNvPr id="4" name="Slide Number Placeholder 3"/>
          <p:cNvSpPr>
            <a:spLocks noGrp="1"/>
          </p:cNvSpPr>
          <p:nvPr>
            <p:ph type="sldNum" sz="quarter" idx="5"/>
          </p:nvPr>
        </p:nvSpPr>
        <p:spPr/>
        <p:txBody>
          <a:bodyPr/>
          <a:lstStyle/>
          <a:p>
            <a:fld id="{AAA98F59-E268-469B-B799-94D1DEE4B8EF}" type="slidenum">
              <a:rPr lang="en-US" smtClean="0"/>
              <a:t>23</a:t>
            </a:fld>
            <a:endParaRPr lang="en-US" dirty="0"/>
          </a:p>
        </p:txBody>
      </p:sp>
    </p:spTree>
    <p:extLst>
      <p:ext uri="{BB962C8B-B14F-4D97-AF65-F5344CB8AC3E}">
        <p14:creationId xmlns:p14="http://schemas.microsoft.com/office/powerpoint/2010/main" val="18578159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Communication is key!</a:t>
            </a:r>
          </a:p>
        </p:txBody>
      </p:sp>
      <p:sp>
        <p:nvSpPr>
          <p:cNvPr id="4" name="Slide Number Placeholder 3"/>
          <p:cNvSpPr>
            <a:spLocks noGrp="1"/>
          </p:cNvSpPr>
          <p:nvPr>
            <p:ph type="sldNum" sz="quarter" idx="5"/>
          </p:nvPr>
        </p:nvSpPr>
        <p:spPr/>
        <p:txBody>
          <a:bodyPr/>
          <a:lstStyle/>
          <a:p>
            <a:fld id="{AAA98F59-E268-469B-B799-94D1DEE4B8EF}" type="slidenum">
              <a:rPr lang="en-US" smtClean="0"/>
              <a:t>24</a:t>
            </a:fld>
            <a:endParaRPr lang="en-US" dirty="0"/>
          </a:p>
        </p:txBody>
      </p:sp>
    </p:spTree>
    <p:extLst>
      <p:ext uri="{BB962C8B-B14F-4D97-AF65-F5344CB8AC3E}">
        <p14:creationId xmlns:p14="http://schemas.microsoft.com/office/powerpoint/2010/main" val="40210947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A98F59-E268-469B-B799-94D1DEE4B8EF}" type="slidenum">
              <a:rPr lang="en-US" smtClean="0"/>
              <a:t>25</a:t>
            </a:fld>
            <a:endParaRPr lang="en-US" dirty="0"/>
          </a:p>
        </p:txBody>
      </p:sp>
    </p:spTree>
    <p:extLst>
      <p:ext uri="{BB962C8B-B14F-4D97-AF65-F5344CB8AC3E}">
        <p14:creationId xmlns:p14="http://schemas.microsoft.com/office/powerpoint/2010/main" val="24290412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your time. Let us know If we can be of any assistance </a:t>
            </a:r>
            <a:r>
              <a:rPr lang="en-US"/>
              <a:t>to you.</a:t>
            </a:r>
            <a:endParaRPr lang="en-US" dirty="0"/>
          </a:p>
        </p:txBody>
      </p:sp>
      <p:sp>
        <p:nvSpPr>
          <p:cNvPr id="4" name="Slide Number Placeholder 3"/>
          <p:cNvSpPr>
            <a:spLocks noGrp="1"/>
          </p:cNvSpPr>
          <p:nvPr>
            <p:ph type="sldNum" sz="quarter" idx="5"/>
          </p:nvPr>
        </p:nvSpPr>
        <p:spPr/>
        <p:txBody>
          <a:bodyPr/>
          <a:lstStyle/>
          <a:p>
            <a:fld id="{AAA98F59-E268-469B-B799-94D1DEE4B8EF}" type="slidenum">
              <a:rPr lang="en-US" smtClean="0"/>
              <a:t>26</a:t>
            </a:fld>
            <a:endParaRPr lang="en-US" dirty="0"/>
          </a:p>
        </p:txBody>
      </p:sp>
    </p:spTree>
    <p:extLst>
      <p:ext uri="{BB962C8B-B14F-4D97-AF65-F5344CB8AC3E}">
        <p14:creationId xmlns:p14="http://schemas.microsoft.com/office/powerpoint/2010/main" val="1618963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For those of you that don’t know, or have never heard of it.</a:t>
            </a:r>
          </a:p>
        </p:txBody>
      </p:sp>
      <p:sp>
        <p:nvSpPr>
          <p:cNvPr id="4" name="Slide Number Placeholder 3"/>
          <p:cNvSpPr>
            <a:spLocks noGrp="1"/>
          </p:cNvSpPr>
          <p:nvPr>
            <p:ph type="sldNum" sz="quarter" idx="10"/>
          </p:nvPr>
        </p:nvSpPr>
        <p:spPr/>
        <p:txBody>
          <a:bodyPr/>
          <a:lstStyle/>
          <a:p>
            <a:fld id="{AAA98F59-E268-469B-B799-94D1DEE4B8EF}" type="slidenum">
              <a:rPr lang="en-US" smtClean="0"/>
              <a:t>3</a:t>
            </a:fld>
            <a:endParaRPr lang="en-US" dirty="0"/>
          </a:p>
        </p:txBody>
      </p:sp>
    </p:spTree>
    <p:extLst>
      <p:ext uri="{BB962C8B-B14F-4D97-AF65-F5344CB8AC3E}">
        <p14:creationId xmlns:p14="http://schemas.microsoft.com/office/powerpoint/2010/main" val="991710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A98F59-E268-469B-B799-94D1DEE4B8EF}" type="slidenum">
              <a:rPr lang="en-US" smtClean="0"/>
              <a:t>4</a:t>
            </a:fld>
            <a:endParaRPr lang="en-US" dirty="0"/>
          </a:p>
        </p:txBody>
      </p:sp>
    </p:spTree>
    <p:extLst>
      <p:ext uri="{BB962C8B-B14F-4D97-AF65-F5344CB8AC3E}">
        <p14:creationId xmlns:p14="http://schemas.microsoft.com/office/powerpoint/2010/main" val="1544246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The major changes that will be discussed …</a:t>
            </a:r>
          </a:p>
          <a:p>
            <a:endParaRPr lang="en-US" dirty="0"/>
          </a:p>
        </p:txBody>
      </p:sp>
      <p:sp>
        <p:nvSpPr>
          <p:cNvPr id="4" name="Slide Number Placeholder 3"/>
          <p:cNvSpPr>
            <a:spLocks noGrp="1"/>
          </p:cNvSpPr>
          <p:nvPr>
            <p:ph type="sldNum" sz="quarter" idx="5"/>
          </p:nvPr>
        </p:nvSpPr>
        <p:spPr/>
        <p:txBody>
          <a:bodyPr/>
          <a:lstStyle/>
          <a:p>
            <a:fld id="{AAA98F59-E268-469B-B799-94D1DEE4B8EF}" type="slidenum">
              <a:rPr lang="en-US" smtClean="0"/>
              <a:t>5</a:t>
            </a:fld>
            <a:endParaRPr lang="en-US" dirty="0"/>
          </a:p>
        </p:txBody>
      </p:sp>
    </p:spTree>
    <p:extLst>
      <p:ext uri="{BB962C8B-B14F-4D97-AF65-F5344CB8AC3E}">
        <p14:creationId xmlns:p14="http://schemas.microsoft.com/office/powerpoint/2010/main" val="1182295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Even though the bill did not go into effect until July 1, the credit will be applied for the full year of 2019.</a:t>
            </a:r>
          </a:p>
          <a:p>
            <a:endParaRPr lang="en-US" dirty="0"/>
          </a:p>
        </p:txBody>
      </p:sp>
      <p:sp>
        <p:nvSpPr>
          <p:cNvPr id="4" name="Slide Number Placeholder 3"/>
          <p:cNvSpPr>
            <a:spLocks noGrp="1"/>
          </p:cNvSpPr>
          <p:nvPr>
            <p:ph type="sldNum" sz="quarter" idx="5"/>
          </p:nvPr>
        </p:nvSpPr>
        <p:spPr/>
        <p:txBody>
          <a:bodyPr/>
          <a:lstStyle/>
          <a:p>
            <a:fld id="{AAA98F59-E268-469B-B799-94D1DEE4B8EF}" type="slidenum">
              <a:rPr lang="en-US" smtClean="0"/>
              <a:t>6</a:t>
            </a:fld>
            <a:endParaRPr lang="en-US" dirty="0"/>
          </a:p>
        </p:txBody>
      </p:sp>
    </p:spTree>
    <p:extLst>
      <p:ext uri="{BB962C8B-B14F-4D97-AF65-F5344CB8AC3E}">
        <p14:creationId xmlns:p14="http://schemas.microsoft.com/office/powerpoint/2010/main" val="2989718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For those of you who don’t know….I know I didn’t, and ACCORDING TO H AND R BLOCK</a:t>
            </a:r>
          </a:p>
          <a:p>
            <a:endParaRPr lang="en-US" sz="2000" dirty="0"/>
          </a:p>
          <a:p>
            <a:r>
              <a:rPr lang="en-US" sz="2000" dirty="0"/>
              <a:t>AN EXAMPLE OF A PRECEPTOR WHO MAKES $120,000 AND HAS A 10,000 DEDUCTION, THEY WOULD ONLY BE TAXED ON $110,000</a:t>
            </a:r>
          </a:p>
          <a:p>
            <a:endParaRPr lang="en-US" sz="2000" dirty="0"/>
          </a:p>
          <a:p>
            <a:r>
              <a:rPr lang="en-US" sz="2000" dirty="0"/>
              <a:t>HOWEVER, IF THAT SAME PRECEPTOR OWED 15,000 AT THE END OF THE YEAR AND HAS A 10,000 CREDIT, THEN THEY WOULD ONLY OWE 5,000   GIVEN A CREDIT IS EQUIVALENT TO CASH MONEY.</a:t>
            </a:r>
          </a:p>
        </p:txBody>
      </p:sp>
      <p:sp>
        <p:nvSpPr>
          <p:cNvPr id="4" name="Slide Number Placeholder 3"/>
          <p:cNvSpPr>
            <a:spLocks noGrp="1"/>
          </p:cNvSpPr>
          <p:nvPr>
            <p:ph type="sldNum" sz="quarter" idx="5"/>
          </p:nvPr>
        </p:nvSpPr>
        <p:spPr/>
        <p:txBody>
          <a:bodyPr/>
          <a:lstStyle/>
          <a:p>
            <a:fld id="{AAA98F59-E268-469B-B799-94D1DEE4B8EF}" type="slidenum">
              <a:rPr lang="en-US" smtClean="0"/>
              <a:t>7</a:t>
            </a:fld>
            <a:endParaRPr lang="en-US" dirty="0"/>
          </a:p>
        </p:txBody>
      </p:sp>
    </p:spTree>
    <p:extLst>
      <p:ext uri="{BB962C8B-B14F-4D97-AF65-F5344CB8AC3E}">
        <p14:creationId xmlns:p14="http://schemas.microsoft.com/office/powerpoint/2010/main" val="4110545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Must be …..</a:t>
            </a:r>
          </a:p>
          <a:p>
            <a:endParaRPr lang="en-US" sz="2000" dirty="0"/>
          </a:p>
          <a:p>
            <a:r>
              <a:rPr lang="en-US" sz="2000" dirty="0"/>
              <a:t>Only Georgia programs are eligible, so an out of state school that has students rotating in Georgia, that would not be an eligible rotation.</a:t>
            </a:r>
          </a:p>
          <a:p>
            <a:endParaRPr lang="en-US" dirty="0"/>
          </a:p>
        </p:txBody>
      </p:sp>
      <p:sp>
        <p:nvSpPr>
          <p:cNvPr id="4" name="Slide Number Placeholder 3"/>
          <p:cNvSpPr>
            <a:spLocks noGrp="1"/>
          </p:cNvSpPr>
          <p:nvPr>
            <p:ph type="sldNum" sz="quarter" idx="5"/>
          </p:nvPr>
        </p:nvSpPr>
        <p:spPr/>
        <p:txBody>
          <a:bodyPr/>
          <a:lstStyle/>
          <a:p>
            <a:fld id="{AAA98F59-E268-469B-B799-94D1DEE4B8EF}" type="slidenum">
              <a:rPr lang="en-US" smtClean="0"/>
              <a:t>8</a:t>
            </a:fld>
            <a:endParaRPr lang="en-US" dirty="0"/>
          </a:p>
        </p:txBody>
      </p:sp>
    </p:spTree>
    <p:extLst>
      <p:ext uri="{BB962C8B-B14F-4D97-AF65-F5344CB8AC3E}">
        <p14:creationId xmlns:p14="http://schemas.microsoft.com/office/powerpoint/2010/main" val="1653413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If you have not done so already, please go to our website listed here and register.</a:t>
            </a:r>
          </a:p>
        </p:txBody>
      </p:sp>
      <p:sp>
        <p:nvSpPr>
          <p:cNvPr id="4" name="Slide Number Placeholder 3"/>
          <p:cNvSpPr>
            <a:spLocks noGrp="1"/>
          </p:cNvSpPr>
          <p:nvPr>
            <p:ph type="sldNum" sz="quarter" idx="5"/>
          </p:nvPr>
        </p:nvSpPr>
        <p:spPr/>
        <p:txBody>
          <a:bodyPr/>
          <a:lstStyle/>
          <a:p>
            <a:fld id="{AAA98F59-E268-469B-B799-94D1DEE4B8EF}" type="slidenum">
              <a:rPr lang="en-US" smtClean="0"/>
              <a:t>9</a:t>
            </a:fld>
            <a:endParaRPr lang="en-US" dirty="0"/>
          </a:p>
        </p:txBody>
      </p:sp>
    </p:spTree>
    <p:extLst>
      <p:ext uri="{BB962C8B-B14F-4D97-AF65-F5344CB8AC3E}">
        <p14:creationId xmlns:p14="http://schemas.microsoft.com/office/powerpoint/2010/main" val="703121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130426"/>
            <a:ext cx="10363200" cy="1470025"/>
          </a:xfrm>
        </p:spPr>
        <p:txBody>
          <a:bodyPr/>
          <a:lstStyle>
            <a:lvl1pPr>
              <a:defRPr/>
            </a:lvl1pPr>
          </a:lstStyle>
          <a:p>
            <a:r>
              <a:rPr lang="en-US" dirty="0"/>
              <a:t>Click to enter title</a:t>
            </a:r>
          </a:p>
        </p:txBody>
      </p:sp>
      <p:sp>
        <p:nvSpPr>
          <p:cNvPr id="3" name="Subtitle 2"/>
          <p:cNvSpPr>
            <a:spLocks noGrp="1"/>
          </p:cNvSpPr>
          <p:nvPr>
            <p:ph type="subTitle" idx="1" hasCustomPrompt="1"/>
          </p:nvPr>
        </p:nvSpPr>
        <p:spPr>
          <a:xfrm>
            <a:off x="1828800" y="3886200"/>
            <a:ext cx="8534400" cy="1600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enter subtitle</a:t>
            </a:r>
          </a:p>
        </p:txBody>
      </p:sp>
    </p:spTree>
    <p:extLst>
      <p:ext uri="{BB962C8B-B14F-4D97-AF65-F5344CB8AC3E}">
        <p14:creationId xmlns:p14="http://schemas.microsoft.com/office/powerpoint/2010/main" val="268369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10/25/19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D57F1E4F-1CFF-5643-939E-217C01CDF565}" type="slidenum">
              <a:rPr lang="en-US" smtClean="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309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68698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954277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10/25/19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434333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10/25/19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70105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10/25/19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91054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10/25/19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83926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657174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61BEF0D-F0BB-DE4B-95CE-6DB70DBA9567}" type="datetimeFigureOut">
              <a:rPr lang="en-US" smtClean="0"/>
              <a:pPr/>
              <a:t>10/25/19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12519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18424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enter slide title</a:t>
            </a:r>
          </a:p>
        </p:txBody>
      </p:sp>
      <p:sp>
        <p:nvSpPr>
          <p:cNvPr id="3" name="Content Placeholder 2"/>
          <p:cNvSpPr>
            <a:spLocks noGrp="1"/>
          </p:cNvSpPr>
          <p:nvPr>
            <p:ph idx="1" hasCustomPrompt="1"/>
          </p:nvPr>
        </p:nvSpPr>
        <p:spPr>
          <a:xfrm>
            <a:off x="609600" y="1600201"/>
            <a:ext cx="10972800" cy="3886200"/>
          </a:xfrm>
        </p:spPr>
        <p:txBody>
          <a:bodyPr/>
          <a:lstStyle>
            <a:lvl1pPr marL="342900" indent="-342900">
              <a:buFontTx/>
              <a:buBlip>
                <a:blip r:embed="rId2"/>
              </a:buBlip>
              <a:defRPr>
                <a:solidFill>
                  <a:schemeClr val="tx2"/>
                </a:solidFill>
              </a:defRPr>
            </a:lvl1pPr>
            <a:lvl2pPr marL="742950" indent="-285750">
              <a:buFontTx/>
              <a:buBlip>
                <a:blip r:embed="rId2"/>
              </a:buBlip>
              <a:defRPr>
                <a:solidFill>
                  <a:schemeClr val="tx2"/>
                </a:solidFill>
              </a:defRPr>
            </a:lvl2pPr>
            <a:lvl3pPr marL="1143000" indent="-228600">
              <a:buFontTx/>
              <a:buBlip>
                <a:blip r:embed="rId2"/>
              </a:buBlip>
              <a:defRPr>
                <a:solidFill>
                  <a:schemeClr val="tx2"/>
                </a:solidFill>
              </a:defRPr>
            </a:lvl3pPr>
            <a:lvl4pPr marL="1600200" indent="-228600">
              <a:buFontTx/>
              <a:buBlip>
                <a:blip r:embed="rId2"/>
              </a:buBlip>
              <a:defRPr>
                <a:solidFill>
                  <a:schemeClr val="tx2"/>
                </a:solidFill>
              </a:defRPr>
            </a:lvl4pPr>
            <a:lvl5pPr marL="2057400" indent="-228600">
              <a:buFontTx/>
              <a:buBlip>
                <a:blip r:embed="rId2"/>
              </a:buBlip>
              <a:defRPr>
                <a:solidFill>
                  <a:schemeClr val="tx2"/>
                </a:solidFill>
              </a:defRPr>
            </a:lvl5pPr>
          </a:lstStyle>
          <a:p>
            <a:pPr lvl="0"/>
            <a:r>
              <a:rPr lang="en-US" dirty="0"/>
              <a:t>Click to enter slide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74515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89026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4090988"/>
            <a:ext cx="10363200" cy="1362075"/>
          </a:xfrm>
        </p:spPr>
        <p:txBody>
          <a:bodyPr anchor="t"/>
          <a:lstStyle>
            <a:lvl1pPr algn="l">
              <a:defRPr sz="4000" b="1" cap="all"/>
            </a:lvl1pPr>
          </a:lstStyle>
          <a:p>
            <a:r>
              <a:rPr lang="en-US" dirty="0"/>
              <a:t>Click to enter section title</a:t>
            </a:r>
          </a:p>
        </p:txBody>
      </p:sp>
      <p:sp>
        <p:nvSpPr>
          <p:cNvPr id="3" name="Text Placeholder 2"/>
          <p:cNvSpPr>
            <a:spLocks noGrp="1"/>
          </p:cNvSpPr>
          <p:nvPr>
            <p:ph type="body" idx="1" hasCustomPrompt="1"/>
          </p:nvPr>
        </p:nvSpPr>
        <p:spPr>
          <a:xfrm>
            <a:off x="914400" y="2590801"/>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enter section subtitle</a:t>
            </a:r>
          </a:p>
        </p:txBody>
      </p:sp>
    </p:spTree>
    <p:extLst>
      <p:ext uri="{BB962C8B-B14F-4D97-AF65-F5344CB8AC3E}">
        <p14:creationId xmlns:p14="http://schemas.microsoft.com/office/powerpoint/2010/main" val="3845317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enter slide title</a:t>
            </a:r>
          </a:p>
        </p:txBody>
      </p:sp>
      <p:sp>
        <p:nvSpPr>
          <p:cNvPr id="3" name="Content Placeholder 2"/>
          <p:cNvSpPr>
            <a:spLocks noGrp="1"/>
          </p:cNvSpPr>
          <p:nvPr>
            <p:ph sz="half" idx="1" hasCustomPrompt="1"/>
          </p:nvPr>
        </p:nvSpPr>
        <p:spPr>
          <a:xfrm>
            <a:off x="609600" y="1600201"/>
            <a:ext cx="5384800" cy="3886199"/>
          </a:xfrm>
        </p:spPr>
        <p:txBody>
          <a:bodyPr/>
          <a:lstStyle>
            <a:lvl1pPr marL="342900" indent="-342900">
              <a:buFontTx/>
              <a:buBlip>
                <a:blip r:embed="rId2"/>
              </a:buBlip>
              <a:defRPr sz="2800">
                <a:solidFill>
                  <a:schemeClr val="tx2"/>
                </a:solidFill>
              </a:defRPr>
            </a:lvl1pPr>
            <a:lvl2pPr marL="742950" indent="-285750">
              <a:buFontTx/>
              <a:buBlip>
                <a:blip r:embed="rId2"/>
              </a:buBlip>
              <a:defRPr sz="2400">
                <a:solidFill>
                  <a:schemeClr val="tx2"/>
                </a:solidFill>
              </a:defRPr>
            </a:lvl2pPr>
            <a:lvl3pPr marL="1143000" indent="-228600">
              <a:buFontTx/>
              <a:buBlip>
                <a:blip r:embed="rId2"/>
              </a:buBlip>
              <a:defRPr sz="2000">
                <a:solidFill>
                  <a:schemeClr val="tx2"/>
                </a:solidFill>
              </a:defRPr>
            </a:lvl3pPr>
            <a:lvl4pPr marL="1600200" indent="-228600">
              <a:buFontTx/>
              <a:buBlip>
                <a:blip r:embed="rId2"/>
              </a:buBlip>
              <a:defRPr sz="1800">
                <a:solidFill>
                  <a:schemeClr val="tx2"/>
                </a:solidFill>
              </a:defRPr>
            </a:lvl4pPr>
            <a:lvl5pPr marL="2057400" indent="-228600">
              <a:buFontTx/>
              <a:buBlip>
                <a:blip r:embed="rId2"/>
              </a:buBlip>
              <a:defRPr sz="1800">
                <a:solidFill>
                  <a:schemeClr val="tx2"/>
                </a:solidFill>
              </a:defRPr>
            </a:lvl5pPr>
            <a:lvl6pPr>
              <a:defRPr sz="1800"/>
            </a:lvl6pPr>
            <a:lvl7pPr>
              <a:defRPr sz="1800"/>
            </a:lvl7pPr>
            <a:lvl8pPr>
              <a:defRPr sz="1800"/>
            </a:lvl8pPr>
            <a:lvl9pPr>
              <a:defRPr sz="1800"/>
            </a:lvl9pPr>
          </a:lstStyle>
          <a:p>
            <a:pPr lvl="0"/>
            <a:r>
              <a:rPr lang="en-US" dirty="0"/>
              <a:t>Click to enter column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97600" y="1600201"/>
            <a:ext cx="5384800" cy="3886200"/>
          </a:xfrm>
        </p:spPr>
        <p:txBody>
          <a:bodyPr/>
          <a:lstStyle>
            <a:lvl1pPr marL="342900" indent="-342900">
              <a:buFontTx/>
              <a:buBlip>
                <a:blip r:embed="rId2"/>
              </a:buBlip>
              <a:defRPr sz="2800">
                <a:solidFill>
                  <a:schemeClr val="tx2"/>
                </a:solidFill>
              </a:defRPr>
            </a:lvl1pPr>
            <a:lvl2pPr marL="742950" indent="-285750">
              <a:buFontTx/>
              <a:buBlip>
                <a:blip r:embed="rId2"/>
              </a:buBlip>
              <a:defRPr sz="2400">
                <a:solidFill>
                  <a:schemeClr val="tx2"/>
                </a:solidFill>
              </a:defRPr>
            </a:lvl2pPr>
            <a:lvl3pPr marL="1143000" indent="-228600">
              <a:buFontTx/>
              <a:buBlip>
                <a:blip r:embed="rId2"/>
              </a:buBlip>
              <a:defRPr sz="2000">
                <a:solidFill>
                  <a:schemeClr val="tx2"/>
                </a:solidFill>
              </a:defRPr>
            </a:lvl3pPr>
            <a:lvl4pPr marL="1600200" indent="-228600">
              <a:buFontTx/>
              <a:buBlip>
                <a:blip r:embed="rId2"/>
              </a:buBlip>
              <a:defRPr sz="1800">
                <a:solidFill>
                  <a:schemeClr val="tx2"/>
                </a:solidFill>
              </a:defRPr>
            </a:lvl4pPr>
            <a:lvl5pPr marL="2057400" indent="-228600">
              <a:buFontTx/>
              <a:buBlip>
                <a:blip r:embed="rId2"/>
              </a:buBlip>
              <a:defRPr sz="1800">
                <a:solidFill>
                  <a:schemeClr val="tx2"/>
                </a:solidFill>
              </a:defRPr>
            </a:lvl5pPr>
            <a:lvl6pPr>
              <a:defRPr sz="1800"/>
            </a:lvl6pPr>
            <a:lvl7pPr>
              <a:defRPr sz="1800"/>
            </a:lvl7pPr>
            <a:lvl8pPr>
              <a:defRPr sz="1800"/>
            </a:lvl8pPr>
            <a:lvl9pPr>
              <a:defRPr sz="1800"/>
            </a:lvl9pPr>
          </a:lstStyle>
          <a:p>
            <a:pPr lvl="0"/>
            <a:r>
              <a:rPr lang="en-US" dirty="0"/>
              <a:t>Click to enter column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32779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enter slide title</a:t>
            </a:r>
          </a:p>
        </p:txBody>
      </p:sp>
      <p:sp>
        <p:nvSpPr>
          <p:cNvPr id="3" name="Text Placeholder 2"/>
          <p:cNvSpPr>
            <a:spLocks noGrp="1"/>
          </p:cNvSpPr>
          <p:nvPr>
            <p:ph type="body" idx="1" hasCustomPrompt="1"/>
          </p:nvPr>
        </p:nvSpPr>
        <p:spPr>
          <a:xfrm>
            <a:off x="609600" y="1535113"/>
            <a:ext cx="5386917" cy="639762"/>
          </a:xfrm>
        </p:spPr>
        <p:txBody>
          <a:bodyPr anchor="b"/>
          <a:lstStyle>
            <a:lvl1pPr marL="0" indent="0">
              <a:buNone/>
              <a:defRPr sz="2400" b="1">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enter column title</a:t>
            </a:r>
          </a:p>
        </p:txBody>
      </p:sp>
      <p:sp>
        <p:nvSpPr>
          <p:cNvPr id="4" name="Content Placeholder 3"/>
          <p:cNvSpPr>
            <a:spLocks noGrp="1"/>
          </p:cNvSpPr>
          <p:nvPr>
            <p:ph sz="half" idx="2" hasCustomPrompt="1"/>
          </p:nvPr>
        </p:nvSpPr>
        <p:spPr>
          <a:xfrm>
            <a:off x="609600" y="2174876"/>
            <a:ext cx="5386917" cy="3311525"/>
          </a:xfrm>
        </p:spPr>
        <p:txBody>
          <a:bodyPr/>
          <a:lstStyle>
            <a:lvl1pPr marL="342900" indent="-342900">
              <a:buFontTx/>
              <a:buBlip>
                <a:blip r:embed="rId2"/>
              </a:buBlip>
              <a:defRPr sz="2400">
                <a:solidFill>
                  <a:schemeClr val="tx2"/>
                </a:solidFill>
              </a:defRPr>
            </a:lvl1pPr>
            <a:lvl2pPr marL="742950" indent="-285750">
              <a:buFontTx/>
              <a:buBlip>
                <a:blip r:embed="rId2"/>
              </a:buBlip>
              <a:defRPr sz="2000">
                <a:solidFill>
                  <a:schemeClr val="tx2"/>
                </a:solidFill>
              </a:defRPr>
            </a:lvl2pPr>
            <a:lvl3pPr marL="1143000" indent="-228600">
              <a:buFontTx/>
              <a:buBlip>
                <a:blip r:embed="rId2"/>
              </a:buBlip>
              <a:defRPr sz="1800">
                <a:solidFill>
                  <a:schemeClr val="tx2"/>
                </a:solidFill>
              </a:defRPr>
            </a:lvl3pPr>
            <a:lvl4pPr marL="1600200" indent="-228600">
              <a:buFontTx/>
              <a:buBlip>
                <a:blip r:embed="rId2"/>
              </a:buBlip>
              <a:defRPr sz="1600">
                <a:solidFill>
                  <a:schemeClr val="tx2"/>
                </a:solidFill>
              </a:defRPr>
            </a:lvl4pPr>
            <a:lvl5pPr marL="2057400" indent="-228600">
              <a:buFontTx/>
              <a:buBlip>
                <a:blip r:embed="rId2"/>
              </a:buBlip>
              <a:defRPr sz="1600">
                <a:solidFill>
                  <a:schemeClr val="tx2"/>
                </a:solidFill>
              </a:defRPr>
            </a:lvl5pPr>
            <a:lvl6pPr>
              <a:defRPr sz="1600"/>
            </a:lvl6pPr>
            <a:lvl7pPr>
              <a:defRPr sz="1600"/>
            </a:lvl7pPr>
            <a:lvl8pPr>
              <a:defRPr sz="1600"/>
            </a:lvl8pPr>
            <a:lvl9pPr>
              <a:defRPr sz="1600"/>
            </a:lvl9pPr>
          </a:lstStyle>
          <a:p>
            <a:pPr lvl="0"/>
            <a:r>
              <a:rPr lang="en-US" dirty="0"/>
              <a:t>Click to enter column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6193368" y="1535113"/>
            <a:ext cx="5389033" cy="639762"/>
          </a:xfrm>
        </p:spPr>
        <p:txBody>
          <a:bodyPr anchor="b"/>
          <a:lstStyle>
            <a:lvl1pPr marL="0" indent="0">
              <a:buNone/>
              <a:defRPr sz="2400" b="1">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enter column title</a:t>
            </a:r>
          </a:p>
        </p:txBody>
      </p:sp>
      <p:sp>
        <p:nvSpPr>
          <p:cNvPr id="6" name="Content Placeholder 5"/>
          <p:cNvSpPr>
            <a:spLocks noGrp="1"/>
          </p:cNvSpPr>
          <p:nvPr>
            <p:ph sz="quarter" idx="4" hasCustomPrompt="1"/>
          </p:nvPr>
        </p:nvSpPr>
        <p:spPr>
          <a:xfrm>
            <a:off x="6193368" y="2174876"/>
            <a:ext cx="5389033" cy="3311525"/>
          </a:xfrm>
        </p:spPr>
        <p:txBody>
          <a:bodyPr/>
          <a:lstStyle>
            <a:lvl1pPr marL="342900" indent="-342900">
              <a:buFontTx/>
              <a:buBlip>
                <a:blip r:embed="rId2"/>
              </a:buBlip>
              <a:defRPr sz="2400">
                <a:solidFill>
                  <a:schemeClr val="tx2"/>
                </a:solidFill>
              </a:defRPr>
            </a:lvl1pPr>
            <a:lvl2pPr marL="742950" indent="-285750">
              <a:buFontTx/>
              <a:buBlip>
                <a:blip r:embed="rId2"/>
              </a:buBlip>
              <a:defRPr sz="2000">
                <a:solidFill>
                  <a:schemeClr val="tx2"/>
                </a:solidFill>
              </a:defRPr>
            </a:lvl2pPr>
            <a:lvl3pPr marL="1143000" indent="-228600">
              <a:buFontTx/>
              <a:buBlip>
                <a:blip r:embed="rId2"/>
              </a:buBlip>
              <a:defRPr sz="1800">
                <a:solidFill>
                  <a:schemeClr val="tx2"/>
                </a:solidFill>
              </a:defRPr>
            </a:lvl3pPr>
            <a:lvl4pPr marL="1600200" indent="-228600">
              <a:buFontTx/>
              <a:buBlip>
                <a:blip r:embed="rId2"/>
              </a:buBlip>
              <a:defRPr sz="1600">
                <a:solidFill>
                  <a:schemeClr val="tx2"/>
                </a:solidFill>
              </a:defRPr>
            </a:lvl4pPr>
            <a:lvl5pPr marL="2057400" indent="-228600">
              <a:buFontTx/>
              <a:buBlip>
                <a:blip r:embed="rId2"/>
              </a:buBlip>
              <a:defRPr sz="1600">
                <a:solidFill>
                  <a:schemeClr val="tx2"/>
                </a:solidFill>
              </a:defRPr>
            </a:lvl5pPr>
            <a:lvl6pPr>
              <a:defRPr sz="1600"/>
            </a:lvl6pPr>
            <a:lvl7pPr>
              <a:defRPr sz="1600"/>
            </a:lvl7pPr>
            <a:lvl8pPr>
              <a:defRPr sz="1600"/>
            </a:lvl8pPr>
            <a:lvl9pPr>
              <a:defRPr sz="1600"/>
            </a:lvl9pPr>
          </a:lstStyle>
          <a:p>
            <a:pPr lvl="0"/>
            <a:r>
              <a:rPr lang="en-US" dirty="0"/>
              <a:t>Click to enter column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89187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enter slide title</a:t>
            </a:r>
          </a:p>
        </p:txBody>
      </p:sp>
    </p:spTree>
    <p:extLst>
      <p:ext uri="{BB962C8B-B14F-4D97-AF65-F5344CB8AC3E}">
        <p14:creationId xmlns:p14="http://schemas.microsoft.com/office/powerpoint/2010/main" val="14936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8403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4766733" y="273051"/>
            <a:ext cx="6815667" cy="5213350"/>
          </a:xfrm>
        </p:spPr>
        <p:txBody>
          <a:bodyPr/>
          <a:lstStyle>
            <a:lvl1pPr marL="342900" indent="-342900">
              <a:buFontTx/>
              <a:buBlip>
                <a:blip r:embed="rId2"/>
              </a:buBlip>
              <a:defRPr sz="3200">
                <a:solidFill>
                  <a:schemeClr val="tx2"/>
                </a:solidFill>
              </a:defRPr>
            </a:lvl1pPr>
            <a:lvl2pPr marL="742950" indent="-285750">
              <a:buFontTx/>
              <a:buBlip>
                <a:blip r:embed="rId2"/>
              </a:buBlip>
              <a:defRPr sz="2800">
                <a:solidFill>
                  <a:schemeClr val="tx2"/>
                </a:solidFill>
              </a:defRPr>
            </a:lvl2pPr>
            <a:lvl3pPr marL="1143000" indent="-228600">
              <a:buFontTx/>
              <a:buBlip>
                <a:blip r:embed="rId2"/>
              </a:buBlip>
              <a:defRPr sz="2400">
                <a:solidFill>
                  <a:schemeClr val="tx2"/>
                </a:solidFill>
              </a:defRPr>
            </a:lvl3pPr>
            <a:lvl4pPr marL="1600200" indent="-228600">
              <a:buFontTx/>
              <a:buBlip>
                <a:blip r:embed="rId2"/>
              </a:buBlip>
              <a:defRPr sz="2000">
                <a:solidFill>
                  <a:schemeClr val="tx2"/>
                </a:solidFill>
              </a:defRPr>
            </a:lvl4pPr>
            <a:lvl5pPr marL="2057400" indent="-228600">
              <a:buFontTx/>
              <a:buBlip>
                <a:blip r:embed="rId2"/>
              </a:buBlip>
              <a:defRPr sz="2000">
                <a:solidFill>
                  <a:schemeClr val="tx2"/>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1" y="1435101"/>
            <a:ext cx="4011084" cy="4051300"/>
          </a:xfrm>
        </p:spPr>
        <p:txBody>
          <a:bodyPr/>
          <a:lstStyle>
            <a:lvl1pPr marL="0" indent="0">
              <a:buNone/>
              <a:defRPr sz="14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76480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4343400"/>
            <a:ext cx="7315200" cy="513082"/>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2438400" y="381001"/>
            <a:ext cx="7315200" cy="38068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438400" y="4876800"/>
            <a:ext cx="7315200" cy="728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13262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image" Target="../media/image4.jpg"/><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11"/>
          <a:stretch>
            <a:fillRect/>
          </a:stretch>
        </p:blipFill>
        <p:spPr>
          <a:xfrm>
            <a:off x="1" y="1"/>
            <a:ext cx="12192000" cy="6857999"/>
          </a:xfrm>
          <a:prstGeom prst="rect">
            <a:avLst/>
          </a:prstGeom>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E3E4AD-3A29-4E6E-9567-B74B3509FAB4}" type="datetimeFigureOut">
              <a:rPr lang="en-US" smtClean="0"/>
              <a:pPr/>
              <a:t>10/25/19</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03F93E-2C8B-44BF-83CA-471C31920561}" type="slidenum">
              <a:rPr lang="en-US" smtClean="0"/>
              <a:pPr/>
              <a:t>‹#›</a:t>
            </a:fld>
            <a:endParaRPr lang="en-US" dirty="0"/>
          </a:p>
        </p:txBody>
      </p:sp>
    </p:spTree>
    <p:extLst>
      <p:ext uri="{BB962C8B-B14F-4D97-AF65-F5344CB8AC3E}">
        <p14:creationId xmlns:p14="http://schemas.microsoft.com/office/powerpoint/2010/main" val="386616047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0E3E4AD-3A29-4E6E-9567-B74B3509FAB4}" type="datetimeFigureOut">
              <a:rPr lang="en-US" smtClean="0"/>
              <a:pPr/>
              <a:t>10/25/19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F03F93E-2C8B-44BF-83CA-471C31920561}"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418679"/>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jpg"/><Relationship Id="rId2" Type="http://schemas.openxmlformats.org/officeDocument/2006/relationships/notesSlide" Target="../notesSlides/notesSlide19.xml"/><Relationship Id="rId1" Type="http://schemas.openxmlformats.org/officeDocument/2006/relationships/slideLayout" Target="../slideLayouts/slideLayout11.xml"/><Relationship Id="rId6" Type="http://schemas.openxmlformats.org/officeDocument/2006/relationships/image" Target="../media/image11.JPG"/><Relationship Id="rId5" Type="http://schemas.openxmlformats.org/officeDocument/2006/relationships/image" Target="../media/image10.png"/><Relationship Id="rId4" Type="http://schemas.openxmlformats.org/officeDocument/2006/relationships/image" Target="../media/image9.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11.xml"/><Relationship Id="rId5" Type="http://schemas.openxmlformats.org/officeDocument/2006/relationships/image" Target="../media/image4.jpg"/><Relationship Id="rId4" Type="http://schemas.openxmlformats.org/officeDocument/2006/relationships/image" Target="../media/image14.sv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3" Type="http://schemas.openxmlformats.org/officeDocument/2006/relationships/hyperlink" Target="http://www.augusta.edu/ahec/ptip" TargetMode="External"/><Relationship Id="rId2" Type="http://schemas.openxmlformats.org/officeDocument/2006/relationships/notesSlide" Target="../notesSlides/notesSlide24.xml"/><Relationship Id="rId1" Type="http://schemas.openxmlformats.org/officeDocument/2006/relationships/slideLayout" Target="../slideLayouts/slideLayout11.xml"/><Relationship Id="rId6" Type="http://schemas.openxmlformats.org/officeDocument/2006/relationships/image" Target="../media/image4.jpg"/><Relationship Id="rId5" Type="http://schemas.openxmlformats.org/officeDocument/2006/relationships/image" Target="../media/image16.svg"/><Relationship Id="rId4" Type="http://schemas.openxmlformats.org/officeDocument/2006/relationships/image" Target="../media/image15.png"/></Relationships>
</file>

<file path=ppt/slides/_rels/slide25.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hyperlink" Target="mailto:cpeloqui@augusta.edu" TargetMode="External"/><Relationship Id="rId7" Type="http://schemas.openxmlformats.org/officeDocument/2006/relationships/image" Target="../media/image20.jpeg"/><Relationship Id="rId2" Type="http://schemas.openxmlformats.org/officeDocument/2006/relationships/notesSlide" Target="../notesSlides/notesSlide26.xml"/><Relationship Id="rId1" Type="http://schemas.openxmlformats.org/officeDocument/2006/relationships/slideLayout" Target="../slideLayouts/slideLayout11.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hyperlink" Target="mailto:srider@augusta.ed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454B2E-D2DB-42C2-A224-BCEC47B86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08B61146-1CF0-40E1-B66E-C22BD920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p:cNvSpPr>
            <a:spLocks noGrp="1"/>
          </p:cNvSpPr>
          <p:nvPr>
            <p:ph type="ctrTitle"/>
          </p:nvPr>
        </p:nvSpPr>
        <p:spPr>
          <a:xfrm>
            <a:off x="1964987" y="802298"/>
            <a:ext cx="9089865" cy="3822329"/>
          </a:xfrm>
        </p:spPr>
        <p:txBody>
          <a:bodyPr>
            <a:normAutofit/>
          </a:bodyPr>
          <a:lstStyle/>
          <a:p>
            <a:r>
              <a:rPr lang="en-US" dirty="0"/>
              <a:t>Georgia’s preceptor tax incentive program (ga-ptip)</a:t>
            </a:r>
          </a:p>
        </p:txBody>
      </p:sp>
      <p:sp>
        <p:nvSpPr>
          <p:cNvPr id="3" name="Subtitle 2"/>
          <p:cNvSpPr>
            <a:spLocks noGrp="1"/>
          </p:cNvSpPr>
          <p:nvPr>
            <p:ph type="subTitle" idx="1"/>
          </p:nvPr>
        </p:nvSpPr>
        <p:spPr>
          <a:xfrm>
            <a:off x="1964988" y="4941662"/>
            <a:ext cx="9089864" cy="977621"/>
          </a:xfrm>
        </p:spPr>
        <p:txBody>
          <a:bodyPr>
            <a:normAutofit/>
          </a:bodyPr>
          <a:lstStyle/>
          <a:p>
            <a:endParaRPr lang="en-US" b="1" dirty="0"/>
          </a:p>
        </p:txBody>
      </p:sp>
      <p:cxnSp>
        <p:nvCxnSpPr>
          <p:cNvPr id="12" name="Straight Connector 11">
            <a:extLst>
              <a:ext uri="{FF2B5EF4-FFF2-40B4-BE49-F238E27FC236}">
                <a16:creationId xmlns:a16="http://schemas.microsoft.com/office/drawing/2014/main" id="{7AE5065C-30A9-480A-9E93-74CC149029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4735528"/>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14" name="Picture 13">
            <a:extLst>
              <a:ext uri="{FF2B5EF4-FFF2-40B4-BE49-F238E27FC236}">
                <a16:creationId xmlns:a16="http://schemas.microsoft.com/office/drawing/2014/main" id="{2F948680-1810-4961-805C-D0C28E7E93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4160580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Incentive structure - </a:t>
            </a:r>
            <a:r>
              <a:rPr lang="en-US" dirty="0">
                <a:solidFill>
                  <a:srgbClr val="FF0000"/>
                </a:solidFill>
              </a:rPr>
              <a:t>NEW</a:t>
            </a:r>
          </a:p>
        </p:txBody>
      </p:sp>
      <p:sp>
        <p:nvSpPr>
          <p:cNvPr id="3" name="Content Placeholder 2"/>
          <p:cNvSpPr>
            <a:spLocks noGrp="1"/>
          </p:cNvSpPr>
          <p:nvPr>
            <p:ph idx="1"/>
          </p:nvPr>
        </p:nvSpPr>
        <p:spPr>
          <a:xfrm>
            <a:off x="1451579" y="2147245"/>
            <a:ext cx="9664522" cy="3678303"/>
          </a:xfrm>
        </p:spPr>
        <p:txBody>
          <a:bodyPr>
            <a:normAutofit/>
          </a:bodyPr>
          <a:lstStyle/>
          <a:p>
            <a:r>
              <a:rPr lang="en-US" sz="3600" b="1" u="sng" dirty="0"/>
              <a:t>APRN Preceptors</a:t>
            </a:r>
          </a:p>
          <a:p>
            <a:r>
              <a:rPr lang="en-US" sz="3600" dirty="0"/>
              <a:t>Rotations </a:t>
            </a:r>
            <a:r>
              <a:rPr lang="en-US" sz="3600" b="1" dirty="0"/>
              <a:t>1-3</a:t>
            </a:r>
            <a:r>
              <a:rPr lang="en-US" sz="3600" dirty="0"/>
              <a:t> earn </a:t>
            </a:r>
            <a:r>
              <a:rPr lang="en-US" sz="3600" b="1" dirty="0"/>
              <a:t>$375 </a:t>
            </a:r>
            <a:r>
              <a:rPr lang="en-US" sz="3600" dirty="0"/>
              <a:t>per rotation</a:t>
            </a:r>
          </a:p>
          <a:p>
            <a:r>
              <a:rPr lang="en-US" sz="3600" dirty="0"/>
              <a:t>Rotations </a:t>
            </a:r>
            <a:r>
              <a:rPr lang="en-US" sz="3600" b="1" dirty="0"/>
              <a:t>4-10</a:t>
            </a:r>
            <a:r>
              <a:rPr lang="en-US" sz="3600" dirty="0"/>
              <a:t> earn </a:t>
            </a:r>
            <a:r>
              <a:rPr lang="en-US" sz="3600" b="1" dirty="0"/>
              <a:t>$750 </a:t>
            </a:r>
            <a:r>
              <a:rPr lang="en-US" sz="3600" dirty="0"/>
              <a:t>per rotation</a:t>
            </a:r>
          </a:p>
          <a:p>
            <a:r>
              <a:rPr lang="en-US" sz="3600" dirty="0"/>
              <a:t>Maximum credit available = </a:t>
            </a:r>
            <a:r>
              <a:rPr lang="en-US" sz="3600" b="1" dirty="0"/>
              <a:t>$6,375</a:t>
            </a:r>
          </a:p>
        </p:txBody>
      </p:sp>
    </p:spTree>
    <p:extLst>
      <p:ext uri="{BB962C8B-B14F-4D97-AF65-F5344CB8AC3E}">
        <p14:creationId xmlns:p14="http://schemas.microsoft.com/office/powerpoint/2010/main" val="2100730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396620" y="1017398"/>
            <a:ext cx="9144000" cy="4356100"/>
          </a:xfrm>
        </p:spPr>
        <p:txBody>
          <a:bodyPr>
            <a:normAutofit/>
          </a:bodyPr>
          <a:lstStyle/>
          <a:p>
            <a:pPr marL="0" indent="0">
              <a:buNone/>
            </a:pPr>
            <a:r>
              <a:rPr lang="en-US" sz="5400" b="1" dirty="0">
                <a:solidFill>
                  <a:srgbClr val="FF0000"/>
                </a:solidFill>
              </a:rPr>
              <a:t>The </a:t>
            </a:r>
            <a:r>
              <a:rPr lang="en-US" sz="5400" b="1" u="sng" dirty="0">
                <a:solidFill>
                  <a:srgbClr val="FF0000"/>
                </a:solidFill>
              </a:rPr>
              <a:t>NEW</a:t>
            </a:r>
            <a:r>
              <a:rPr lang="en-US" sz="5400" b="1" dirty="0">
                <a:solidFill>
                  <a:srgbClr val="FF0000"/>
                </a:solidFill>
              </a:rPr>
              <a:t> PTIP Program Definitions</a:t>
            </a:r>
          </a:p>
        </p:txBody>
      </p:sp>
    </p:spTree>
    <p:extLst>
      <p:ext uri="{BB962C8B-B14F-4D97-AF65-F5344CB8AC3E}">
        <p14:creationId xmlns:p14="http://schemas.microsoft.com/office/powerpoint/2010/main" val="403766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What Cuba Can Teach Us About Health Care by Sarah van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2028" y="1856393"/>
            <a:ext cx="3602376" cy="2161425"/>
          </a:xfrm>
          <a:prstGeom prst="rect">
            <a:avLst/>
          </a:prstGeom>
        </p:spPr>
      </p:pic>
      <p:sp>
        <p:nvSpPr>
          <p:cNvPr id="7" name="Rectangle 6"/>
          <p:cNvSpPr/>
          <p:nvPr/>
        </p:nvSpPr>
        <p:spPr>
          <a:xfrm>
            <a:off x="1903383" y="966857"/>
            <a:ext cx="5671127" cy="584775"/>
          </a:xfrm>
          <a:prstGeom prst="rect">
            <a:avLst/>
          </a:prstGeom>
        </p:spPr>
        <p:txBody>
          <a:bodyPr wrap="square">
            <a:spAutoFit/>
          </a:bodyPr>
          <a:lstStyle/>
          <a:p>
            <a:r>
              <a:rPr lang="en-US" sz="3200" b="1" dirty="0">
                <a:solidFill>
                  <a:srgbClr val="254061"/>
                </a:solidFill>
                <a:latin typeface="Calibri-Bold"/>
              </a:rPr>
              <a:t>Definitions: </a:t>
            </a:r>
            <a:r>
              <a:rPr lang="en-US" sz="3200" b="1" i="1" u="sng" dirty="0">
                <a:solidFill>
                  <a:srgbClr val="C10000"/>
                </a:solidFill>
                <a:latin typeface="Calibri-BoldItalic"/>
              </a:rPr>
              <a:t>Preceptor</a:t>
            </a:r>
            <a:endParaRPr lang="en-US" sz="3200" u="sng" dirty="0"/>
          </a:p>
        </p:txBody>
      </p:sp>
      <p:sp>
        <p:nvSpPr>
          <p:cNvPr id="9" name="Rectangle 8"/>
          <p:cNvSpPr/>
          <p:nvPr/>
        </p:nvSpPr>
        <p:spPr>
          <a:xfrm>
            <a:off x="1966599" y="1551632"/>
            <a:ext cx="6164625" cy="3939540"/>
          </a:xfrm>
          <a:prstGeom prst="rect">
            <a:avLst/>
          </a:prstGeom>
        </p:spPr>
        <p:txBody>
          <a:bodyPr wrap="square">
            <a:spAutoFit/>
          </a:bodyPr>
          <a:lstStyle/>
          <a:p>
            <a:r>
              <a:rPr lang="en-US" sz="2500" dirty="0">
                <a:solidFill>
                  <a:srgbClr val="000000"/>
                </a:solidFill>
                <a:latin typeface="Calibri" panose="020F0502020204030204" pitchFamily="34" charset="0"/>
              </a:rPr>
              <a:t>Community based faculty</a:t>
            </a:r>
          </a:p>
          <a:p>
            <a:r>
              <a:rPr lang="en-US" sz="2500" dirty="0">
                <a:solidFill>
                  <a:srgbClr val="000000"/>
                </a:solidFill>
                <a:latin typeface="Calibri" panose="020F0502020204030204" pitchFamily="34" charset="0"/>
              </a:rPr>
              <a:t>preceptor means an individual</a:t>
            </a:r>
          </a:p>
          <a:p>
            <a:r>
              <a:rPr lang="en-US" sz="2500" dirty="0">
                <a:solidFill>
                  <a:srgbClr val="000000"/>
                </a:solidFill>
                <a:latin typeface="Calibri" panose="020F0502020204030204" pitchFamily="34" charset="0"/>
              </a:rPr>
              <a:t>who is a </a:t>
            </a:r>
            <a:r>
              <a:rPr lang="en-US" sz="2500" b="1" dirty="0">
                <a:solidFill>
                  <a:srgbClr val="FF0000"/>
                </a:solidFill>
                <a:latin typeface="Calibri-Bold"/>
              </a:rPr>
              <a:t>physician </a:t>
            </a:r>
            <a:r>
              <a:rPr lang="en-US" sz="2500" dirty="0">
                <a:solidFill>
                  <a:srgbClr val="000000"/>
                </a:solidFill>
                <a:latin typeface="Calibri" panose="020F0502020204030204" pitchFamily="34" charset="0"/>
              </a:rPr>
              <a:t>as defined in</a:t>
            </a:r>
          </a:p>
          <a:p>
            <a:r>
              <a:rPr lang="en-US" sz="2500" dirty="0">
                <a:solidFill>
                  <a:srgbClr val="000000"/>
                </a:solidFill>
                <a:latin typeface="Calibri" panose="020F0502020204030204" pitchFamily="34" charset="0"/>
              </a:rPr>
              <a:t>Code Section 43-34-21, an</a:t>
            </a:r>
          </a:p>
          <a:p>
            <a:r>
              <a:rPr lang="en-US" sz="2500" b="1" dirty="0">
                <a:solidFill>
                  <a:srgbClr val="FF0000"/>
                </a:solidFill>
                <a:latin typeface="Calibri-Bold"/>
              </a:rPr>
              <a:t>advanced practice registered</a:t>
            </a:r>
          </a:p>
          <a:p>
            <a:r>
              <a:rPr lang="en-US" sz="2500" b="1" dirty="0">
                <a:solidFill>
                  <a:srgbClr val="FF0000"/>
                </a:solidFill>
                <a:latin typeface="Calibri-Bold"/>
              </a:rPr>
              <a:t>nurse </a:t>
            </a:r>
            <a:r>
              <a:rPr lang="en-US" sz="2500" dirty="0">
                <a:solidFill>
                  <a:srgbClr val="000000"/>
                </a:solidFill>
                <a:latin typeface="Calibri" panose="020F0502020204030204" pitchFamily="34" charset="0"/>
              </a:rPr>
              <a:t>as defined in Code Section</a:t>
            </a:r>
          </a:p>
          <a:p>
            <a:r>
              <a:rPr lang="en-US" sz="2500" dirty="0">
                <a:solidFill>
                  <a:srgbClr val="000000"/>
                </a:solidFill>
                <a:latin typeface="Calibri" panose="020F0502020204030204" pitchFamily="34" charset="0"/>
              </a:rPr>
              <a:t>43-26-3, or a </a:t>
            </a:r>
            <a:r>
              <a:rPr lang="en-US" sz="2500" b="1" dirty="0">
                <a:solidFill>
                  <a:srgbClr val="FF0000"/>
                </a:solidFill>
                <a:latin typeface="Calibri-Bold"/>
              </a:rPr>
              <a:t>physician assistant</a:t>
            </a:r>
          </a:p>
          <a:p>
            <a:r>
              <a:rPr lang="en-US" sz="2500" dirty="0">
                <a:solidFill>
                  <a:srgbClr val="000000"/>
                </a:solidFill>
                <a:latin typeface="Calibri" panose="020F0502020204030204" pitchFamily="34" charset="0"/>
              </a:rPr>
              <a:t>as defined in Code Section 43-</a:t>
            </a:r>
          </a:p>
          <a:p>
            <a:r>
              <a:rPr lang="en-US" sz="2500" dirty="0">
                <a:solidFill>
                  <a:srgbClr val="000000"/>
                </a:solidFill>
                <a:latin typeface="Calibri" panose="020F0502020204030204" pitchFamily="34" charset="0"/>
              </a:rPr>
              <a:t>34-102 and </a:t>
            </a:r>
            <a:r>
              <a:rPr lang="en-US" sz="2500" b="1" dirty="0">
                <a:solidFill>
                  <a:srgbClr val="FF0000"/>
                </a:solidFill>
                <a:latin typeface="Calibri-Bold"/>
              </a:rPr>
              <a:t>who is licensed as</a:t>
            </a:r>
          </a:p>
          <a:p>
            <a:r>
              <a:rPr lang="en-US" sz="2500" b="1" dirty="0">
                <a:solidFill>
                  <a:srgbClr val="FF0000"/>
                </a:solidFill>
                <a:latin typeface="Calibri-Bold"/>
              </a:rPr>
              <a:t>such by this state</a:t>
            </a:r>
            <a:endParaRPr lang="en-US" dirty="0"/>
          </a:p>
        </p:txBody>
      </p:sp>
    </p:spTree>
    <p:extLst>
      <p:ext uri="{BB962C8B-B14F-4D97-AF65-F5344CB8AC3E}">
        <p14:creationId xmlns:p14="http://schemas.microsoft.com/office/powerpoint/2010/main" val="660372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87168" y="1025760"/>
            <a:ext cx="4738254" cy="584775"/>
          </a:xfrm>
          <a:prstGeom prst="rect">
            <a:avLst/>
          </a:prstGeom>
        </p:spPr>
        <p:txBody>
          <a:bodyPr wrap="square">
            <a:spAutoFit/>
          </a:bodyPr>
          <a:lstStyle/>
          <a:p>
            <a:r>
              <a:rPr lang="en-US" sz="3200" b="1" dirty="0">
                <a:solidFill>
                  <a:srgbClr val="254061"/>
                </a:solidFill>
                <a:latin typeface="Calibri-Bold"/>
              </a:rPr>
              <a:t>Definitions: </a:t>
            </a:r>
            <a:r>
              <a:rPr lang="en-US" sz="3200" b="1" i="1" u="sng" dirty="0">
                <a:solidFill>
                  <a:srgbClr val="C10000"/>
                </a:solidFill>
                <a:latin typeface="Calibri-BoldItalic"/>
              </a:rPr>
              <a:t>Rotations</a:t>
            </a:r>
            <a:endParaRPr lang="en-US" sz="3200" u="sng" dirty="0"/>
          </a:p>
        </p:txBody>
      </p:sp>
      <p:sp>
        <p:nvSpPr>
          <p:cNvPr id="3" name="Rectangle 2"/>
          <p:cNvSpPr/>
          <p:nvPr/>
        </p:nvSpPr>
        <p:spPr>
          <a:xfrm>
            <a:off x="1553917" y="1680278"/>
            <a:ext cx="9543010" cy="4524315"/>
          </a:xfrm>
          <a:prstGeom prst="rect">
            <a:avLst/>
          </a:prstGeom>
        </p:spPr>
        <p:txBody>
          <a:bodyPr wrap="square">
            <a:spAutoFit/>
          </a:bodyPr>
          <a:lstStyle/>
          <a:p>
            <a:pPr marL="457200" lvl="0" indent="-457200">
              <a:buClr>
                <a:srgbClr val="C00000"/>
              </a:buClr>
              <a:buFont typeface="Arial" panose="020B0604020202020204" pitchFamily="34" charset="0"/>
              <a:buChar char="•"/>
            </a:pPr>
            <a:r>
              <a:rPr lang="en-US" sz="3200" u="sng" dirty="0">
                <a:solidFill>
                  <a:prstClr val="black"/>
                </a:solidFill>
              </a:rPr>
              <a:t>160</a:t>
            </a:r>
            <a:r>
              <a:rPr lang="en-US" sz="3200" dirty="0">
                <a:solidFill>
                  <a:prstClr val="black"/>
                </a:solidFill>
              </a:rPr>
              <a:t> hours of community based clinical training</a:t>
            </a:r>
          </a:p>
          <a:p>
            <a:pPr marL="457200" lvl="0" indent="-457200">
              <a:buClr>
                <a:srgbClr val="C00000"/>
              </a:buClr>
              <a:buFont typeface="Arial" panose="020B0604020202020204" pitchFamily="34" charset="0"/>
              <a:buChar char="•"/>
            </a:pPr>
            <a:r>
              <a:rPr lang="en-US" sz="3200" dirty="0">
                <a:solidFill>
                  <a:prstClr val="black"/>
                </a:solidFill>
              </a:rPr>
              <a:t>Can be </a:t>
            </a:r>
            <a:r>
              <a:rPr lang="en-US" sz="3200" b="1" dirty="0">
                <a:solidFill>
                  <a:prstClr val="black"/>
                </a:solidFill>
              </a:rPr>
              <a:t>accrued</a:t>
            </a:r>
            <a:r>
              <a:rPr lang="en-US" sz="3200" dirty="0">
                <a:solidFill>
                  <a:prstClr val="black"/>
                </a:solidFill>
              </a:rPr>
              <a:t> from multiple students from multiple programs</a:t>
            </a:r>
          </a:p>
          <a:p>
            <a:pPr marL="457200" lvl="0" indent="-457200">
              <a:buClr>
                <a:srgbClr val="C00000"/>
              </a:buClr>
              <a:buFont typeface="Arial" panose="020B0604020202020204" pitchFamily="34" charset="0"/>
              <a:buChar char="•"/>
            </a:pPr>
            <a:r>
              <a:rPr lang="en-US" sz="3200" dirty="0">
                <a:solidFill>
                  <a:prstClr val="black"/>
                </a:solidFill>
              </a:rPr>
              <a:t>Hours do not have to occur within one student rotation</a:t>
            </a:r>
          </a:p>
          <a:p>
            <a:pPr marL="457200" lvl="0" indent="-457200">
              <a:buClr>
                <a:srgbClr val="C00000"/>
              </a:buClr>
              <a:buFont typeface="Arial" panose="020B0604020202020204" pitchFamily="34" charset="0"/>
              <a:buChar char="•"/>
            </a:pPr>
            <a:r>
              <a:rPr lang="en-US" sz="3200" b="1" dirty="0">
                <a:solidFill>
                  <a:prstClr val="black"/>
                </a:solidFill>
              </a:rPr>
              <a:t>There is no longer a minimum number of rotations required</a:t>
            </a:r>
          </a:p>
          <a:p>
            <a:pPr marL="457200" lvl="0" indent="-457200">
              <a:buClr>
                <a:srgbClr val="C00000"/>
              </a:buClr>
              <a:buFont typeface="Arial" panose="020B0604020202020204" pitchFamily="34" charset="0"/>
              <a:buChar char="•"/>
            </a:pPr>
            <a:r>
              <a:rPr lang="en-US" sz="3200" b="1" dirty="0">
                <a:solidFill>
                  <a:prstClr val="black"/>
                </a:solidFill>
              </a:rPr>
              <a:t>Language on the type of rotation is silent</a:t>
            </a:r>
          </a:p>
          <a:p>
            <a:pPr marL="457200" lvl="0" indent="-457200">
              <a:buClr>
                <a:srgbClr val="8CB64A"/>
              </a:buClr>
              <a:buFont typeface="Wingdings" panose="05000000000000000000" pitchFamily="2" charset="2"/>
              <a:buChar char="§"/>
            </a:pPr>
            <a:endParaRPr lang="en-US" sz="3200" b="1" dirty="0">
              <a:solidFill>
                <a:prstClr val="black"/>
              </a:solidFill>
            </a:endParaRPr>
          </a:p>
        </p:txBody>
      </p:sp>
    </p:spTree>
    <p:extLst>
      <p:ext uri="{BB962C8B-B14F-4D97-AF65-F5344CB8AC3E}">
        <p14:creationId xmlns:p14="http://schemas.microsoft.com/office/powerpoint/2010/main" val="4224771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026583" y="925429"/>
            <a:ext cx="7773074" cy="1249788"/>
          </a:xfrm>
          <a:prstGeom prst="rect">
            <a:avLst/>
          </a:prstGeom>
        </p:spPr>
      </p:pic>
      <p:graphicFrame>
        <p:nvGraphicFramePr>
          <p:cNvPr id="4" name="Content Placeholder 3"/>
          <p:cNvGraphicFramePr>
            <a:graphicFrameLocks/>
          </p:cNvGraphicFramePr>
          <p:nvPr>
            <p:extLst>
              <p:ext uri="{D42A27DB-BD31-4B8C-83A1-F6EECF244321}">
                <p14:modId xmlns:p14="http://schemas.microsoft.com/office/powerpoint/2010/main" val="2669944091"/>
              </p:ext>
            </p:extLst>
          </p:nvPr>
        </p:nvGraphicFramePr>
        <p:xfrm>
          <a:off x="1662544" y="2053244"/>
          <a:ext cx="8567653" cy="3092336"/>
        </p:xfrm>
        <a:graphic>
          <a:graphicData uri="http://schemas.openxmlformats.org/drawingml/2006/table">
            <a:tbl>
              <a:tblPr firstRow="1" bandRow="1"/>
              <a:tblGrid>
                <a:gridCol w="2727241">
                  <a:extLst>
                    <a:ext uri="{9D8B030D-6E8A-4147-A177-3AD203B41FA5}">
                      <a16:colId xmlns:a16="http://schemas.microsoft.com/office/drawing/2014/main" val="20000"/>
                    </a:ext>
                  </a:extLst>
                </a:gridCol>
                <a:gridCol w="3138900">
                  <a:extLst>
                    <a:ext uri="{9D8B030D-6E8A-4147-A177-3AD203B41FA5}">
                      <a16:colId xmlns:a16="http://schemas.microsoft.com/office/drawing/2014/main" val="20001"/>
                    </a:ext>
                  </a:extLst>
                </a:gridCol>
                <a:gridCol w="2701512">
                  <a:extLst>
                    <a:ext uri="{9D8B030D-6E8A-4147-A177-3AD203B41FA5}">
                      <a16:colId xmlns:a16="http://schemas.microsoft.com/office/drawing/2014/main" val="20002"/>
                    </a:ext>
                  </a:extLst>
                </a:gridCol>
              </a:tblGrid>
              <a:tr h="764981">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r>
                        <a:rPr lang="en-US" sz="1800" dirty="0">
                          <a:solidFill>
                            <a:srgbClr val="C00000"/>
                          </a:solidFill>
                        </a:rPr>
                        <a:t>Program</a:t>
                      </a:r>
                    </a:p>
                  </a:txBody>
                  <a:tcPr marT="45718" marB="45718">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r>
                        <a:rPr lang="en-US" sz="1800" dirty="0">
                          <a:solidFill>
                            <a:srgbClr val="C00000"/>
                          </a:solidFill>
                        </a:rPr>
                        <a:t>Hours</a:t>
                      </a:r>
                    </a:p>
                  </a:txBody>
                  <a:tcPr marT="45718" marB="45718">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r>
                        <a:rPr lang="en-US" sz="1800" dirty="0">
                          <a:solidFill>
                            <a:srgbClr val="C00000"/>
                          </a:solidFill>
                        </a:rPr>
                        <a:t>Hours toward</a:t>
                      </a:r>
                      <a:r>
                        <a:rPr lang="en-US" sz="1800" baseline="0" dirty="0">
                          <a:solidFill>
                            <a:srgbClr val="C00000"/>
                          </a:solidFill>
                        </a:rPr>
                        <a:t> </a:t>
                      </a:r>
                      <a:r>
                        <a:rPr lang="en-US" sz="1800" dirty="0">
                          <a:solidFill>
                            <a:srgbClr val="C00000"/>
                          </a:solidFill>
                        </a:rPr>
                        <a:t>deduction</a:t>
                      </a:r>
                    </a:p>
                  </a:txBody>
                  <a:tcPr marT="45718" marB="45718">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39064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a:t>Emory</a:t>
                      </a:r>
                      <a:r>
                        <a:rPr lang="en-US" sz="1800" baseline="0" dirty="0"/>
                        <a:t> PA student</a:t>
                      </a:r>
                      <a:endParaRPr lang="en-US" sz="1800" dirty="0"/>
                    </a:p>
                  </a:txBody>
                  <a:tcPr marT="45718" marB="45718">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a:t>4 weeks (160 hours)</a:t>
                      </a:r>
                    </a:p>
                  </a:txBody>
                  <a:tcPr marT="45718" marB="45718">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a:t>160 hours</a:t>
                      </a:r>
                    </a:p>
                  </a:txBody>
                  <a:tcPr marT="45718" marB="45718">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471793">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a:t>Mercer medical student</a:t>
                      </a:r>
                    </a:p>
                  </a:txBody>
                  <a:tcPr marT="45718" marB="4571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a:t>6 week rotation</a:t>
                      </a:r>
                    </a:p>
                  </a:txBody>
                  <a:tcPr marT="45718" marB="4571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a:t>240 hours</a:t>
                      </a:r>
                    </a:p>
                  </a:txBody>
                  <a:tcPr marT="45718" marB="4571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r h="683630">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a:t>North Georgia</a:t>
                      </a:r>
                      <a:r>
                        <a:rPr lang="en-US" sz="1800" baseline="0" dirty="0"/>
                        <a:t> APRN student</a:t>
                      </a:r>
                      <a:endParaRPr lang="en-US" sz="1800" dirty="0"/>
                    </a:p>
                  </a:txBody>
                  <a:tcPr marT="45718" marB="4571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a:t>8 hours/week for 12 weeks</a:t>
                      </a:r>
                    </a:p>
                  </a:txBody>
                  <a:tcPr marT="45718" marB="4571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a:t>96 hours</a:t>
                      </a:r>
                    </a:p>
                  </a:txBody>
                  <a:tcPr marT="45718" marB="4571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3"/>
                  </a:ext>
                </a:extLst>
              </a:tr>
              <a:tr h="39064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a:t>MCG student</a:t>
                      </a:r>
                    </a:p>
                  </a:txBody>
                  <a:tcPr marT="45718" marB="4571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a:t>6 weeks</a:t>
                      </a:r>
                    </a:p>
                  </a:txBody>
                  <a:tcPr marT="45718" marB="4571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a:t>240 hours</a:t>
                      </a:r>
                    </a:p>
                  </a:txBody>
                  <a:tcPr marT="45718" marB="4571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4"/>
                  </a:ext>
                </a:extLst>
              </a:tr>
              <a:tr h="390644">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a:t>TOTAL</a:t>
                      </a:r>
                    </a:p>
                  </a:txBody>
                  <a:tcPr marT="45718" marB="4571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endParaRPr lang="en-US" sz="1800" dirty="0"/>
                    </a:p>
                  </a:txBody>
                  <a:tcPr marT="45718" marB="4571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r>
                        <a:rPr lang="en-US" sz="1800" dirty="0"/>
                        <a:t>736 HOURS</a:t>
                      </a:r>
                    </a:p>
                  </a:txBody>
                  <a:tcPr marT="45718" marB="45718">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343227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781337" y="846183"/>
            <a:ext cx="8230313" cy="1225402"/>
          </a:xfrm>
          <a:prstGeom prst="rect">
            <a:avLst/>
          </a:prstGeom>
        </p:spPr>
      </p:pic>
      <p:sp>
        <p:nvSpPr>
          <p:cNvPr id="6" name="Rectangle 5"/>
          <p:cNvSpPr/>
          <p:nvPr/>
        </p:nvSpPr>
        <p:spPr>
          <a:xfrm>
            <a:off x="1781337" y="2071585"/>
            <a:ext cx="8454042" cy="3539430"/>
          </a:xfrm>
          <a:prstGeom prst="rect">
            <a:avLst/>
          </a:prstGeom>
        </p:spPr>
        <p:txBody>
          <a:bodyPr wrap="square">
            <a:spAutoFit/>
          </a:bodyPr>
          <a:lstStyle/>
          <a:p>
            <a:pPr marL="457200" lvl="0" indent="-457200">
              <a:buClr>
                <a:srgbClr val="C00000"/>
              </a:buClr>
              <a:buFont typeface="Arial" panose="020B0604020202020204" pitchFamily="34" charset="0"/>
              <a:buChar char="•"/>
            </a:pPr>
            <a:r>
              <a:rPr lang="en-US" sz="3200" dirty="0">
                <a:solidFill>
                  <a:prstClr val="black"/>
                </a:solidFill>
              </a:rPr>
              <a:t>736 hours/ 160 hours = 4.6 rotations</a:t>
            </a:r>
          </a:p>
          <a:p>
            <a:pPr marL="457200" lvl="0" indent="-457200">
              <a:buClr>
                <a:srgbClr val="C00000"/>
              </a:buClr>
              <a:buFont typeface="Arial" panose="020B0604020202020204" pitchFamily="34" charset="0"/>
              <a:buChar char="•"/>
            </a:pPr>
            <a:r>
              <a:rPr lang="en-US" sz="3200" dirty="0">
                <a:solidFill>
                  <a:prstClr val="black"/>
                </a:solidFill>
              </a:rPr>
              <a:t>Maximum # of eligible rotations is 10</a:t>
            </a:r>
          </a:p>
          <a:p>
            <a:pPr marL="457200" lvl="0" indent="-457200">
              <a:buClr>
                <a:srgbClr val="C00000"/>
              </a:buClr>
              <a:buFont typeface="Arial" panose="020B0604020202020204" pitchFamily="34" charset="0"/>
              <a:buChar char="•"/>
            </a:pPr>
            <a:r>
              <a:rPr lang="en-US" sz="3200" dirty="0">
                <a:solidFill>
                  <a:prstClr val="black"/>
                </a:solidFill>
              </a:rPr>
              <a:t>John Arms is eligible for 4 rotations:</a:t>
            </a:r>
          </a:p>
          <a:p>
            <a:pPr marL="914400" lvl="1" indent="-457200">
              <a:buClr>
                <a:srgbClr val="C00000"/>
              </a:buClr>
              <a:buFont typeface="Arial" panose="020B0604020202020204" pitchFamily="34" charset="0"/>
              <a:buChar char="•"/>
            </a:pPr>
            <a:r>
              <a:rPr lang="en-US" sz="3200" dirty="0">
                <a:solidFill>
                  <a:prstClr val="black"/>
                </a:solidFill>
              </a:rPr>
              <a:t>Rotations 1-3 earn $375 for each rotation</a:t>
            </a:r>
          </a:p>
          <a:p>
            <a:pPr marL="914400" lvl="1" indent="-457200">
              <a:buClr>
                <a:srgbClr val="C00000"/>
              </a:buClr>
              <a:buFont typeface="Arial" panose="020B0604020202020204" pitchFamily="34" charset="0"/>
              <a:buChar char="•"/>
            </a:pPr>
            <a:r>
              <a:rPr lang="en-US" sz="3200" dirty="0">
                <a:solidFill>
                  <a:prstClr val="black"/>
                </a:solidFill>
              </a:rPr>
              <a:t>Rotations 4-10 earn $750 for each rotation</a:t>
            </a:r>
          </a:p>
          <a:p>
            <a:pPr marL="457200" lvl="0" indent="-457200">
              <a:buClr>
                <a:srgbClr val="C00000"/>
              </a:buClr>
              <a:buFont typeface="Arial" panose="020B0604020202020204" pitchFamily="34" charset="0"/>
              <a:buChar char="•"/>
            </a:pPr>
            <a:r>
              <a:rPr lang="en-US" sz="3200" b="1" dirty="0">
                <a:solidFill>
                  <a:srgbClr val="FF0000"/>
                </a:solidFill>
              </a:rPr>
              <a:t>TOTAL CREDIT EARNED = $1,875</a:t>
            </a:r>
          </a:p>
          <a:p>
            <a:pPr marL="457200" lvl="0" indent="-457200">
              <a:buClr>
                <a:srgbClr val="8CB64A"/>
              </a:buClr>
              <a:buFont typeface="Wingdings" panose="05000000000000000000" pitchFamily="2" charset="2"/>
              <a:buChar char="§"/>
            </a:pPr>
            <a:endParaRPr lang="en-US" sz="3200" b="1" dirty="0">
              <a:solidFill>
                <a:prstClr val="black"/>
              </a:solidFill>
            </a:endParaRPr>
          </a:p>
        </p:txBody>
      </p:sp>
    </p:spTree>
    <p:extLst>
      <p:ext uri="{BB962C8B-B14F-4D97-AF65-F5344CB8AC3E}">
        <p14:creationId xmlns:p14="http://schemas.microsoft.com/office/powerpoint/2010/main" val="1812707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1" name="Straight Connector 10">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5" name="Rectangle 14">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9" name="Rectangle 18">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2">
            <a:schemeClr val="dk2"/>
          </a:fillRef>
          <a:effectRef idx="2">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27F9AD2E-70BB-475A-A0F2-AD9F308C38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57071" y="1559194"/>
            <a:ext cx="9099255" cy="2596730"/>
          </a:xfrm>
        </p:spPr>
        <p:txBody>
          <a:bodyPr vert="horz" lIns="91440" tIns="45720" rIns="91440" bIns="0" rtlCol="0" anchor="ctr">
            <a:normAutofit/>
          </a:bodyPr>
          <a:lstStyle/>
          <a:p>
            <a:pPr algn="ctr"/>
            <a:r>
              <a:rPr lang="en-US" sz="4500" dirty="0">
                <a:solidFill>
                  <a:schemeClr val="bg1"/>
                </a:solidFill>
              </a:rPr>
              <a:t>Ga ptip WEBSITE: WWW.AUGUST.EDU/AHEC/PTIP</a:t>
            </a:r>
          </a:p>
        </p:txBody>
      </p:sp>
      <p:pic>
        <p:nvPicPr>
          <p:cNvPr id="25" name="Picture 24">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7" name="Straight Connector 26">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1483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44476" y="1530456"/>
            <a:ext cx="3539266" cy="4297680"/>
          </a:xfrm>
        </p:spPr>
        <p:txBody>
          <a:bodyPr anchor="ctr">
            <a:normAutofit/>
          </a:bodyPr>
          <a:lstStyle/>
          <a:p>
            <a:r>
              <a:rPr lang="en-US" dirty="0"/>
              <a:t>Ptip provider portal</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7" name="Content Placeholder 2"/>
          <p:cNvSpPr>
            <a:spLocks noGrp="1"/>
          </p:cNvSpPr>
          <p:nvPr>
            <p:ph idx="1"/>
          </p:nvPr>
        </p:nvSpPr>
        <p:spPr>
          <a:xfrm>
            <a:off x="4924851" y="1530456"/>
            <a:ext cx="6130003" cy="4297680"/>
          </a:xfrm>
        </p:spPr>
        <p:txBody>
          <a:bodyPr anchor="ctr">
            <a:normAutofit/>
          </a:bodyPr>
          <a:lstStyle/>
          <a:p>
            <a:r>
              <a:rPr lang="en-US" altLang="en-US" sz="2400" dirty="0"/>
              <a:t>One time online registration through a secured website portal</a:t>
            </a:r>
            <a:br>
              <a:rPr lang="en-US" altLang="en-US" sz="2400" dirty="0"/>
            </a:br>
            <a:endParaRPr lang="en-US" altLang="en-US" sz="2400" dirty="0"/>
          </a:p>
          <a:p>
            <a:r>
              <a:rPr lang="en-US" altLang="en-US" sz="2400" dirty="0"/>
              <a:t>Will not need to renew annually but can edit if key information changes</a:t>
            </a:r>
            <a:br>
              <a:rPr lang="en-US" altLang="en-US" sz="2400" dirty="0"/>
            </a:br>
            <a:endParaRPr lang="en-US" altLang="en-US" sz="2400" dirty="0"/>
          </a:p>
          <a:p>
            <a:pPr marL="0" indent="0">
              <a:buNone/>
            </a:pPr>
            <a:endParaRPr lang="en-US" dirty="0"/>
          </a:p>
        </p:txBody>
      </p:sp>
    </p:spTree>
    <p:extLst>
      <p:ext uri="{BB962C8B-B14F-4D97-AF65-F5344CB8AC3E}">
        <p14:creationId xmlns:p14="http://schemas.microsoft.com/office/powerpoint/2010/main" val="923100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44476" y="1600199"/>
            <a:ext cx="3539266" cy="4297680"/>
          </a:xfrm>
        </p:spPr>
        <p:txBody>
          <a:bodyPr anchor="ctr">
            <a:normAutofit/>
          </a:bodyPr>
          <a:lstStyle/>
          <a:p>
            <a:r>
              <a:rPr lang="en-US" dirty="0"/>
              <a:t>Academic program submission deadlines</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855109" y="1611822"/>
            <a:ext cx="6130003" cy="4297680"/>
          </a:xfrm>
        </p:spPr>
        <p:txBody>
          <a:bodyPr anchor="ctr">
            <a:normAutofit fontScale="92500" lnSpcReduction="10000"/>
          </a:bodyPr>
          <a:lstStyle/>
          <a:p>
            <a:pPr marL="0" indent="0">
              <a:buNone/>
            </a:pPr>
            <a:endParaRPr lang="en-US" altLang="en-US" dirty="0"/>
          </a:p>
          <a:p>
            <a:pPr marL="0" indent="0">
              <a:buNone/>
            </a:pPr>
            <a:r>
              <a:rPr lang="en-US" altLang="en-US" sz="2400" dirty="0"/>
              <a:t>Programs submit eligible completed</a:t>
            </a:r>
            <a:r>
              <a:rPr lang="en-US" altLang="en-US" sz="2400" i="1" dirty="0"/>
              <a:t> </a:t>
            </a:r>
            <a:r>
              <a:rPr lang="en-US" altLang="en-US" sz="2400" dirty="0"/>
              <a:t>rotations directly into a secure database three times per year:</a:t>
            </a:r>
            <a:br>
              <a:rPr lang="en-US" altLang="en-US" sz="2400" dirty="0"/>
            </a:br>
            <a:endParaRPr lang="en-US" altLang="en-US" sz="2400" dirty="0"/>
          </a:p>
          <a:p>
            <a:r>
              <a:rPr lang="en-US" altLang="en-US" sz="2400" dirty="0"/>
              <a:t>Rotations completed between Jan – May are due </a:t>
            </a:r>
            <a:r>
              <a:rPr lang="en-US" altLang="en-US" sz="2400" dirty="0">
                <a:solidFill>
                  <a:srgbClr val="FF0000"/>
                </a:solidFill>
              </a:rPr>
              <a:t>June 1</a:t>
            </a:r>
          </a:p>
          <a:p>
            <a:r>
              <a:rPr lang="en-US" altLang="en-US" sz="2400" dirty="0"/>
              <a:t>Rotations completed between June – Aug are due </a:t>
            </a:r>
            <a:r>
              <a:rPr lang="en-US" altLang="en-US" sz="2400" dirty="0">
                <a:solidFill>
                  <a:srgbClr val="FF0000"/>
                </a:solidFill>
              </a:rPr>
              <a:t>September 1</a:t>
            </a:r>
          </a:p>
          <a:p>
            <a:r>
              <a:rPr lang="en-US" altLang="en-US" sz="2400" dirty="0"/>
              <a:t>Rotations completed between Sept – Dec are due </a:t>
            </a:r>
            <a:r>
              <a:rPr lang="en-US" altLang="en-US" sz="2400" dirty="0">
                <a:solidFill>
                  <a:srgbClr val="FF0000"/>
                </a:solidFill>
              </a:rPr>
              <a:t>December 15</a:t>
            </a:r>
          </a:p>
          <a:p>
            <a:endParaRPr lang="en-US" dirty="0"/>
          </a:p>
        </p:txBody>
      </p:sp>
    </p:spTree>
    <p:extLst>
      <p:ext uri="{BB962C8B-B14F-4D97-AF65-F5344CB8AC3E}">
        <p14:creationId xmlns:p14="http://schemas.microsoft.com/office/powerpoint/2010/main" val="1756225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programs:  </a:t>
            </a:r>
            <a:r>
              <a:rPr lang="en-US" i="1" dirty="0">
                <a:solidFill>
                  <a:srgbClr val="C00000"/>
                </a:solidFill>
              </a:rPr>
              <a:t>medical / osteopathic</a:t>
            </a:r>
          </a:p>
        </p:txBody>
      </p:sp>
      <p:pic>
        <p:nvPicPr>
          <p:cNvPr id="4" name="Content Placeholder 1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81192" y="2825724"/>
            <a:ext cx="2743206" cy="914402"/>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83401" y="2614368"/>
            <a:ext cx="2400300" cy="1074420"/>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42704" y="2667364"/>
            <a:ext cx="762000" cy="1074420"/>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60270" y="4822462"/>
            <a:ext cx="3078480" cy="975360"/>
          </a:xfrm>
          <a:prstGeom prst="rect">
            <a:avLst/>
          </a:prstGeom>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156704" y="4934712"/>
            <a:ext cx="2667000" cy="1095375"/>
          </a:xfrm>
          <a:prstGeom prst="rect">
            <a:avLst/>
          </a:prstGeom>
        </p:spPr>
      </p:pic>
    </p:spTree>
    <p:extLst>
      <p:ext uri="{BB962C8B-B14F-4D97-AF65-F5344CB8AC3E}">
        <p14:creationId xmlns:p14="http://schemas.microsoft.com/office/powerpoint/2010/main" val="2665457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44476" y="1600199"/>
            <a:ext cx="3539266" cy="4297680"/>
          </a:xfrm>
        </p:spPr>
        <p:txBody>
          <a:bodyPr anchor="ctr">
            <a:normAutofit/>
          </a:bodyPr>
          <a:lstStyle/>
          <a:p>
            <a:r>
              <a:rPr lang="en-US" dirty="0"/>
              <a:t>Presented by:	</a:t>
            </a:r>
          </a:p>
        </p:txBody>
      </p:sp>
      <p:cxnSp>
        <p:nvCxnSpPr>
          <p:cNvPr id="21"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24851" y="1600199"/>
            <a:ext cx="6512898" cy="4297680"/>
          </a:xfrm>
        </p:spPr>
        <p:txBody>
          <a:bodyPr anchor="ctr">
            <a:normAutofit/>
          </a:bodyPr>
          <a:lstStyle/>
          <a:p>
            <a:pPr marL="0" indent="0">
              <a:buNone/>
            </a:pPr>
            <a:r>
              <a:rPr lang="en-US" sz="2400" b="1" dirty="0"/>
              <a:t>Cindy Peloquin</a:t>
            </a:r>
            <a:br>
              <a:rPr lang="en-US" sz="2400" b="1" dirty="0"/>
            </a:br>
            <a:r>
              <a:rPr lang="en-US" sz="2400" dirty="0"/>
              <a:t>PTIP Program Manager </a:t>
            </a:r>
            <a:br>
              <a:rPr lang="en-US" sz="2400" b="1" dirty="0"/>
            </a:br>
            <a:r>
              <a:rPr lang="en-US" sz="2400" dirty="0"/>
              <a:t>Georgia Statewide AHEC Network Program Office</a:t>
            </a:r>
            <a:br>
              <a:rPr lang="en-US" sz="2400" dirty="0"/>
            </a:br>
            <a:r>
              <a:rPr lang="en-US" sz="2400" dirty="0"/>
              <a:t>Augusta University</a:t>
            </a:r>
            <a:endParaRPr lang="en-US" sz="2400" b="1" dirty="0"/>
          </a:p>
          <a:p>
            <a:pPr marL="0" indent="0">
              <a:buNone/>
            </a:pPr>
            <a:endParaRPr lang="en-US" b="1" dirty="0"/>
          </a:p>
        </p:txBody>
      </p:sp>
    </p:spTree>
    <p:extLst>
      <p:ext uri="{BB962C8B-B14F-4D97-AF65-F5344CB8AC3E}">
        <p14:creationId xmlns:p14="http://schemas.microsoft.com/office/powerpoint/2010/main" val="19370372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programs:  </a:t>
            </a:r>
            <a:r>
              <a:rPr lang="en-US" i="1" dirty="0">
                <a:solidFill>
                  <a:srgbClr val="C00000"/>
                </a:solidFill>
              </a:rPr>
              <a:t>physician assistant</a:t>
            </a:r>
          </a:p>
        </p:txBody>
      </p:sp>
      <p:sp>
        <p:nvSpPr>
          <p:cNvPr id="3" name="Content Placeholder 2"/>
          <p:cNvSpPr>
            <a:spLocks noGrp="1"/>
          </p:cNvSpPr>
          <p:nvPr>
            <p:ph idx="1"/>
          </p:nvPr>
        </p:nvSpPr>
        <p:spPr>
          <a:xfrm>
            <a:off x="581193" y="2410691"/>
            <a:ext cx="11029615" cy="4289368"/>
          </a:xfrm>
        </p:spPr>
        <p:txBody>
          <a:bodyPr>
            <a:normAutofit/>
          </a:bodyPr>
          <a:lstStyle/>
          <a:p>
            <a:pPr marL="0" indent="0">
              <a:buNone/>
            </a:pPr>
            <a:br>
              <a:rPr lang="en-US" altLang="en-US" sz="2800" dirty="0"/>
            </a:br>
            <a:endParaRPr lang="en-US" altLang="en-US" sz="2100" i="1" dirty="0"/>
          </a:p>
          <a:p>
            <a:endParaRPr lang="en-US" dirty="0"/>
          </a:p>
        </p:txBody>
      </p:sp>
      <p:sp>
        <p:nvSpPr>
          <p:cNvPr id="7" name="Rectangle 6"/>
          <p:cNvSpPr/>
          <p:nvPr/>
        </p:nvSpPr>
        <p:spPr>
          <a:xfrm>
            <a:off x="1346004" y="1853754"/>
            <a:ext cx="6295506" cy="4087273"/>
          </a:xfrm>
          <a:prstGeom prst="rect">
            <a:avLst/>
          </a:prstGeom>
        </p:spPr>
        <p:txBody>
          <a:bodyPr wrap="square">
            <a:spAutoFit/>
          </a:bodyPr>
          <a:lstStyle/>
          <a:p>
            <a:pPr marL="457200" lvl="0" indent="-457200">
              <a:spcBef>
                <a:spcPct val="20000"/>
              </a:spcBef>
              <a:spcAft>
                <a:spcPts val="600"/>
              </a:spcAft>
              <a:buClr>
                <a:srgbClr val="C00000"/>
              </a:buClr>
              <a:buSzPct val="92000"/>
              <a:buFont typeface="Arial" panose="020B0604020202020204" pitchFamily="34" charset="0"/>
              <a:buChar char="•"/>
            </a:pPr>
            <a:r>
              <a:rPr lang="en-US" altLang="en-US" sz="2800" dirty="0">
                <a:solidFill>
                  <a:srgbClr val="3D3D3D"/>
                </a:solidFill>
              </a:rPr>
              <a:t>Augusta University</a:t>
            </a:r>
          </a:p>
          <a:p>
            <a:pPr marL="457200" lvl="0" indent="-457200">
              <a:spcBef>
                <a:spcPct val="20000"/>
              </a:spcBef>
              <a:spcAft>
                <a:spcPts val="600"/>
              </a:spcAft>
              <a:buClr>
                <a:srgbClr val="C00000"/>
              </a:buClr>
              <a:buSzPct val="92000"/>
              <a:buFont typeface="Arial" panose="020B0604020202020204" pitchFamily="34" charset="0"/>
              <a:buChar char="•"/>
            </a:pPr>
            <a:r>
              <a:rPr lang="en-US" altLang="en-US" sz="2800" dirty="0">
                <a:solidFill>
                  <a:srgbClr val="3D3D3D"/>
                </a:solidFill>
              </a:rPr>
              <a:t>Emory University</a:t>
            </a:r>
          </a:p>
          <a:p>
            <a:pPr marL="457200" lvl="0" indent="-457200">
              <a:spcBef>
                <a:spcPct val="20000"/>
              </a:spcBef>
              <a:spcAft>
                <a:spcPts val="600"/>
              </a:spcAft>
              <a:buClr>
                <a:srgbClr val="C00000"/>
              </a:buClr>
              <a:buSzPct val="92000"/>
              <a:buFont typeface="Arial" panose="020B0604020202020204" pitchFamily="34" charset="0"/>
              <a:buChar char="•"/>
            </a:pPr>
            <a:r>
              <a:rPr lang="en-US" altLang="en-US" sz="2800" dirty="0">
                <a:solidFill>
                  <a:srgbClr val="3D3D3D"/>
                </a:solidFill>
              </a:rPr>
              <a:t>Mercer University</a:t>
            </a:r>
          </a:p>
          <a:p>
            <a:pPr marL="457200" lvl="0" indent="-457200">
              <a:spcBef>
                <a:spcPct val="20000"/>
              </a:spcBef>
              <a:spcAft>
                <a:spcPts val="600"/>
              </a:spcAft>
              <a:buClr>
                <a:srgbClr val="C00000"/>
              </a:buClr>
              <a:buSzPct val="92000"/>
              <a:buFont typeface="Arial" panose="020B0604020202020204" pitchFamily="34" charset="0"/>
              <a:buChar char="•"/>
            </a:pPr>
            <a:r>
              <a:rPr lang="en-US" altLang="en-US" sz="2800" dirty="0">
                <a:solidFill>
                  <a:srgbClr val="3D3D3D"/>
                </a:solidFill>
              </a:rPr>
              <a:t>Morehouse School of Medicine</a:t>
            </a:r>
          </a:p>
          <a:p>
            <a:pPr marL="457200" lvl="0" indent="-457200">
              <a:spcBef>
                <a:spcPct val="20000"/>
              </a:spcBef>
              <a:spcAft>
                <a:spcPts val="600"/>
              </a:spcAft>
              <a:buClr>
                <a:srgbClr val="C00000"/>
              </a:buClr>
              <a:buSzPct val="92000"/>
              <a:buFont typeface="Arial" panose="020B0604020202020204" pitchFamily="34" charset="0"/>
              <a:buChar char="•"/>
            </a:pPr>
            <a:r>
              <a:rPr lang="en-US" altLang="en-US" sz="2800" dirty="0">
                <a:solidFill>
                  <a:srgbClr val="3D3D3D"/>
                </a:solidFill>
              </a:rPr>
              <a:t>PCOM GA</a:t>
            </a:r>
          </a:p>
          <a:p>
            <a:pPr marL="457200" lvl="0" indent="-457200">
              <a:spcBef>
                <a:spcPct val="20000"/>
              </a:spcBef>
              <a:spcAft>
                <a:spcPts val="600"/>
              </a:spcAft>
              <a:buClr>
                <a:srgbClr val="C00000"/>
              </a:buClr>
              <a:buSzPct val="92000"/>
              <a:buFont typeface="Arial" panose="020B0604020202020204" pitchFamily="34" charset="0"/>
              <a:buChar char="•"/>
            </a:pPr>
            <a:r>
              <a:rPr lang="en-US" altLang="en-US" sz="2800" dirty="0">
                <a:solidFill>
                  <a:srgbClr val="3D3D3D"/>
                </a:solidFill>
              </a:rPr>
              <a:t>South College – Atlanta Campus</a:t>
            </a:r>
          </a:p>
          <a:p>
            <a:pPr marL="457200" lvl="0" indent="-457200">
              <a:spcBef>
                <a:spcPct val="20000"/>
              </a:spcBef>
              <a:spcAft>
                <a:spcPts val="600"/>
              </a:spcAft>
              <a:buClr>
                <a:srgbClr val="C00000"/>
              </a:buClr>
              <a:buSzPct val="92000"/>
              <a:buFont typeface="Arial" panose="020B0604020202020204" pitchFamily="34" charset="0"/>
              <a:buChar char="•"/>
            </a:pPr>
            <a:r>
              <a:rPr lang="en-US" altLang="en-US" sz="2800" dirty="0">
                <a:solidFill>
                  <a:srgbClr val="3D3D3D"/>
                </a:solidFill>
              </a:rPr>
              <a:t>South University</a:t>
            </a:r>
          </a:p>
        </p:txBody>
      </p:sp>
    </p:spTree>
    <p:extLst>
      <p:ext uri="{BB962C8B-B14F-4D97-AF65-F5344CB8AC3E}">
        <p14:creationId xmlns:p14="http://schemas.microsoft.com/office/powerpoint/2010/main" val="2218457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programs:  </a:t>
            </a:r>
            <a:r>
              <a:rPr lang="en-US" i="1" dirty="0">
                <a:solidFill>
                  <a:srgbClr val="C00000"/>
                </a:solidFill>
              </a:rPr>
              <a:t>Nurse practitioner</a:t>
            </a:r>
          </a:p>
        </p:txBody>
      </p:sp>
      <p:sp>
        <p:nvSpPr>
          <p:cNvPr id="3" name="Content Placeholder 2"/>
          <p:cNvSpPr>
            <a:spLocks noGrp="1"/>
          </p:cNvSpPr>
          <p:nvPr>
            <p:ph sz="half" idx="1"/>
          </p:nvPr>
        </p:nvSpPr>
        <p:spPr>
          <a:xfrm>
            <a:off x="1347218" y="1781222"/>
            <a:ext cx="5422390" cy="4397084"/>
          </a:xfrm>
        </p:spPr>
        <p:txBody>
          <a:bodyPr>
            <a:normAutofit fontScale="92500" lnSpcReduction="20000"/>
          </a:bodyPr>
          <a:lstStyle/>
          <a:p>
            <a:r>
              <a:rPr lang="en-US" altLang="en-US" sz="2800" dirty="0"/>
              <a:t>Albany State University</a:t>
            </a:r>
          </a:p>
          <a:p>
            <a:r>
              <a:rPr lang="en-US" altLang="en-US" sz="2800" dirty="0"/>
              <a:t>Augusta University</a:t>
            </a:r>
          </a:p>
          <a:p>
            <a:r>
              <a:rPr lang="en-US" altLang="en-US" sz="2800" dirty="0"/>
              <a:t>Brenau University</a:t>
            </a:r>
          </a:p>
          <a:p>
            <a:r>
              <a:rPr lang="en-US" altLang="en-US" sz="2800" dirty="0"/>
              <a:t>Clayton State University</a:t>
            </a:r>
          </a:p>
          <a:p>
            <a:r>
              <a:rPr lang="en-US" altLang="en-US" sz="2800" dirty="0"/>
              <a:t>Columbus State University</a:t>
            </a:r>
          </a:p>
          <a:p>
            <a:r>
              <a:rPr lang="en-US" altLang="en-US" sz="2800" dirty="0"/>
              <a:t>Emory University</a:t>
            </a:r>
          </a:p>
          <a:p>
            <a:r>
              <a:rPr lang="en-US" altLang="en-US" sz="2800" dirty="0"/>
              <a:t>Georgia College and State University</a:t>
            </a:r>
          </a:p>
          <a:p>
            <a:r>
              <a:rPr lang="en-US" altLang="en-US" sz="2800" dirty="0"/>
              <a:t>Georgia Southern University</a:t>
            </a:r>
          </a:p>
          <a:p>
            <a:endParaRPr lang="en-US" dirty="0"/>
          </a:p>
        </p:txBody>
      </p:sp>
      <p:sp>
        <p:nvSpPr>
          <p:cNvPr id="4" name="Content Placeholder 3"/>
          <p:cNvSpPr>
            <a:spLocks noGrp="1"/>
          </p:cNvSpPr>
          <p:nvPr>
            <p:ph sz="half" idx="2"/>
          </p:nvPr>
        </p:nvSpPr>
        <p:spPr>
          <a:xfrm>
            <a:off x="6769608" y="1864194"/>
            <a:ext cx="5422392" cy="4397084"/>
          </a:xfrm>
        </p:spPr>
        <p:txBody>
          <a:bodyPr>
            <a:normAutofit fontScale="92500" lnSpcReduction="20000"/>
          </a:bodyPr>
          <a:lstStyle/>
          <a:p>
            <a:r>
              <a:rPr lang="en-US" altLang="en-US" sz="2800" dirty="0"/>
              <a:t>Georgia Southwestern State University</a:t>
            </a:r>
          </a:p>
          <a:p>
            <a:r>
              <a:rPr lang="en-US" altLang="en-US" sz="2800" dirty="0"/>
              <a:t>Georgia State University</a:t>
            </a:r>
          </a:p>
          <a:p>
            <a:r>
              <a:rPr lang="en-US" altLang="en-US" sz="2800" dirty="0"/>
              <a:t>Kennesaw State University</a:t>
            </a:r>
          </a:p>
          <a:p>
            <a:r>
              <a:rPr lang="en-US" altLang="en-US" sz="2800" dirty="0"/>
              <a:t>Mercer University</a:t>
            </a:r>
          </a:p>
          <a:p>
            <a:r>
              <a:rPr lang="en-US" altLang="en-US" sz="2800" dirty="0"/>
              <a:t>South University</a:t>
            </a:r>
          </a:p>
          <a:p>
            <a:r>
              <a:rPr lang="en-US" altLang="en-US" sz="2800" dirty="0"/>
              <a:t>University of North Georgia</a:t>
            </a:r>
          </a:p>
          <a:p>
            <a:r>
              <a:rPr lang="en-US" altLang="en-US" sz="2800" dirty="0"/>
              <a:t>Valdosta State University</a:t>
            </a:r>
          </a:p>
          <a:p>
            <a:endParaRPr lang="en-US" dirty="0"/>
          </a:p>
        </p:txBody>
      </p:sp>
    </p:spTree>
    <p:extLst>
      <p:ext uri="{BB962C8B-B14F-4D97-AF65-F5344CB8AC3E}">
        <p14:creationId xmlns:p14="http://schemas.microsoft.com/office/powerpoint/2010/main" val="18470139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24BE214B-2C92-47AF-8D90-698211103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31">
            <a:extLst>
              <a:ext uri="{FF2B5EF4-FFF2-40B4-BE49-F238E27FC236}">
                <a16:creationId xmlns:a16="http://schemas.microsoft.com/office/drawing/2014/main" id="{186D07CD-E0E5-42ED-BA28-6CB6ADC3B09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7" y="1847088"/>
            <a:ext cx="554803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51580" y="804520"/>
            <a:ext cx="5550355" cy="1049235"/>
          </a:xfrm>
        </p:spPr>
        <p:txBody>
          <a:bodyPr>
            <a:normAutofit/>
          </a:bodyPr>
          <a:lstStyle/>
          <a:p>
            <a:r>
              <a:rPr lang="en-US" dirty="0"/>
              <a:t>Ga Statewide ahec program office</a:t>
            </a:r>
          </a:p>
        </p:txBody>
      </p:sp>
      <p:sp>
        <p:nvSpPr>
          <p:cNvPr id="34" name="Rectangle 33">
            <a:extLst>
              <a:ext uri="{FF2B5EF4-FFF2-40B4-BE49-F238E27FC236}">
                <a16:creationId xmlns:a16="http://schemas.microsoft.com/office/drawing/2014/main" id="{369A020F-4984-4DD0-898A-B60A4882B0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5" name="Content Placeholder 2"/>
          <p:cNvSpPr>
            <a:spLocks noGrp="1"/>
          </p:cNvSpPr>
          <p:nvPr>
            <p:ph idx="1"/>
          </p:nvPr>
        </p:nvSpPr>
        <p:spPr>
          <a:xfrm>
            <a:off x="1451580" y="1922945"/>
            <a:ext cx="5889679" cy="3900571"/>
          </a:xfrm>
        </p:spPr>
        <p:txBody>
          <a:bodyPr>
            <a:normAutofit/>
          </a:bodyPr>
          <a:lstStyle/>
          <a:p>
            <a:pPr>
              <a:lnSpc>
                <a:spcPct val="110000"/>
              </a:lnSpc>
            </a:pPr>
            <a:r>
              <a:rPr lang="en-US" altLang="en-US" sz="1700" dirty="0"/>
              <a:t>The Georgia Statewide AHEC Program Office at Augusta University administers the PTIP Program and certifies rotations</a:t>
            </a:r>
          </a:p>
          <a:p>
            <a:pPr>
              <a:lnSpc>
                <a:spcPct val="110000"/>
              </a:lnSpc>
            </a:pPr>
            <a:r>
              <a:rPr lang="en-US" altLang="en-US" sz="1700" b="1" u="sng" dirty="0"/>
              <a:t>Only</a:t>
            </a:r>
            <a:r>
              <a:rPr lang="en-US" altLang="en-US" sz="1700" dirty="0"/>
              <a:t> the Statewide AHEC Program Office can certify eligible rotations</a:t>
            </a:r>
          </a:p>
          <a:p>
            <a:pPr>
              <a:lnSpc>
                <a:spcPct val="110000"/>
              </a:lnSpc>
            </a:pPr>
            <a:r>
              <a:rPr lang="en-US" altLang="en-US" sz="1700" dirty="0"/>
              <a:t>Maintains PTIP website and portals</a:t>
            </a:r>
          </a:p>
          <a:p>
            <a:pPr>
              <a:lnSpc>
                <a:spcPct val="110000"/>
              </a:lnSpc>
            </a:pPr>
            <a:r>
              <a:rPr lang="en-US" altLang="en-US" sz="1700" dirty="0"/>
              <a:t>Summarizes all data and issues tax credit certification letters by January 31 of each year for the last full calendar year</a:t>
            </a:r>
          </a:p>
          <a:p>
            <a:pPr>
              <a:lnSpc>
                <a:spcPct val="110000"/>
              </a:lnSpc>
            </a:pPr>
            <a:r>
              <a:rPr lang="en-US" altLang="en-US" sz="1700" dirty="0"/>
              <a:t>Provides a report to the Legislature each year</a:t>
            </a:r>
          </a:p>
          <a:p>
            <a:pPr>
              <a:lnSpc>
                <a:spcPct val="110000"/>
              </a:lnSpc>
            </a:pPr>
            <a:endParaRPr lang="en-US" altLang="en-US" sz="1700" dirty="0"/>
          </a:p>
          <a:p>
            <a:pPr>
              <a:lnSpc>
                <a:spcPct val="110000"/>
              </a:lnSpc>
            </a:pPr>
            <a:endParaRPr lang="en-US" sz="1700" dirty="0"/>
          </a:p>
        </p:txBody>
      </p:sp>
      <p:grpSp>
        <p:nvGrpSpPr>
          <p:cNvPr id="36" name="Group 35">
            <a:extLst>
              <a:ext uri="{FF2B5EF4-FFF2-40B4-BE49-F238E27FC236}">
                <a16:creationId xmlns:a16="http://schemas.microsoft.com/office/drawing/2014/main" id="{A3761B47-AE33-47C9-9636-19D4B313F27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77388" y="482171"/>
            <a:ext cx="4074533" cy="5149101"/>
            <a:chOff x="7477388" y="482171"/>
            <a:chExt cx="4074533" cy="5149101"/>
          </a:xfrm>
        </p:grpSpPr>
        <p:sp>
          <p:nvSpPr>
            <p:cNvPr id="37" name="Rectangle 36">
              <a:extLst>
                <a:ext uri="{FF2B5EF4-FFF2-40B4-BE49-F238E27FC236}">
                  <a16:creationId xmlns:a16="http://schemas.microsoft.com/office/drawing/2014/main" id="{9E204B78-8026-4E1E-9C59-5F523ECDD2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77388" y="482171"/>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DDDEB6F1-F54D-4345-B8DF-72D72C71EC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47" y="812507"/>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40" name="Rectangle 39">
            <a:extLst>
              <a:ext uri="{FF2B5EF4-FFF2-40B4-BE49-F238E27FC236}">
                <a16:creationId xmlns:a16="http://schemas.microsoft.com/office/drawing/2014/main" id="{4380F474-D468-4F2F-8BE9-F343F8D1A9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1624" y="977965"/>
            <a:ext cx="3119444" cy="413533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descr="Monthly calendar">
            <a:extLst>
              <a:ext uri="{FF2B5EF4-FFF2-40B4-BE49-F238E27FC236}">
                <a16:creationId xmlns:a16="http://schemas.microsoft.com/office/drawing/2014/main" id="{FEDA026C-7DB7-471B-9734-1D6F36CB96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16373" y="1649879"/>
            <a:ext cx="2799103" cy="2799103"/>
          </a:xfrm>
          <a:prstGeom prst="rect">
            <a:avLst/>
          </a:prstGeom>
        </p:spPr>
      </p:pic>
      <p:pic>
        <p:nvPicPr>
          <p:cNvPr id="42" name="Picture 41">
            <a:extLst>
              <a:ext uri="{FF2B5EF4-FFF2-40B4-BE49-F238E27FC236}">
                <a16:creationId xmlns:a16="http://schemas.microsoft.com/office/drawing/2014/main" id="{D757EBBD-8611-41C1-8124-C151D0957DB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44" name="Straight Connector 43">
            <a:extLst>
              <a:ext uri="{FF2B5EF4-FFF2-40B4-BE49-F238E27FC236}">
                <a16:creationId xmlns:a16="http://schemas.microsoft.com/office/drawing/2014/main" id="{E40D0D8B-2D5E-48A4-BBD5-8CB09A86A66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5656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44476" y="1600199"/>
            <a:ext cx="3539266" cy="4297680"/>
          </a:xfrm>
        </p:spPr>
        <p:txBody>
          <a:bodyPr anchor="ctr">
            <a:normAutofit/>
          </a:bodyPr>
          <a:lstStyle/>
          <a:p>
            <a:r>
              <a:rPr lang="en-US" dirty="0"/>
              <a:t>Special thanks:</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24851" y="1600199"/>
            <a:ext cx="6130003" cy="4297680"/>
          </a:xfrm>
        </p:spPr>
        <p:txBody>
          <a:bodyPr anchor="ctr">
            <a:normAutofit/>
          </a:bodyPr>
          <a:lstStyle/>
          <a:p>
            <a:pPr marL="0" indent="0">
              <a:buNone/>
            </a:pPr>
            <a:r>
              <a:rPr lang="en-US" altLang="en-US" sz="2400" dirty="0"/>
              <a:t>To the Medical College of Georgia @ Augusta University for underwriting the administrative costs of this program and for our valued community based preceptors who are supporting our primary care education pipeline.</a:t>
            </a:r>
          </a:p>
          <a:p>
            <a:endParaRPr lang="en-US" dirty="0"/>
          </a:p>
        </p:txBody>
      </p:sp>
    </p:spTree>
    <p:extLst>
      <p:ext uri="{BB962C8B-B14F-4D97-AF65-F5344CB8AC3E}">
        <p14:creationId xmlns:p14="http://schemas.microsoft.com/office/powerpoint/2010/main" val="30011806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35C3D674-3D59-4E93-80CA-0C0A9095E8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a:extLst>
              <a:ext uri="{FF2B5EF4-FFF2-40B4-BE49-F238E27FC236}">
                <a16:creationId xmlns:a16="http://schemas.microsoft.com/office/drawing/2014/main" id="{C884B8F8-FDC9-498B-9960-5D7260AFC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417737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5" name="Title 4"/>
          <p:cNvSpPr>
            <a:spLocks noGrp="1"/>
          </p:cNvSpPr>
          <p:nvPr>
            <p:ph type="title"/>
          </p:nvPr>
        </p:nvSpPr>
        <p:spPr>
          <a:xfrm>
            <a:off x="1451580" y="804520"/>
            <a:ext cx="4176511" cy="1049235"/>
          </a:xfrm>
        </p:spPr>
        <p:txBody>
          <a:bodyPr>
            <a:normAutofit/>
          </a:bodyPr>
          <a:lstStyle/>
          <a:p>
            <a:r>
              <a:rPr lang="en-US" dirty="0"/>
              <a:t>What do you need to do now?</a:t>
            </a:r>
          </a:p>
        </p:txBody>
      </p:sp>
      <p:sp>
        <p:nvSpPr>
          <p:cNvPr id="17" name="Rectangle 16">
            <a:extLst>
              <a:ext uri="{FF2B5EF4-FFF2-40B4-BE49-F238E27FC236}">
                <a16:creationId xmlns:a16="http://schemas.microsoft.com/office/drawing/2014/main" id="{EF2A81E1-BCBE-426B-8C09-33274E694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6" name="Content Placeholder 5"/>
          <p:cNvSpPr>
            <a:spLocks noGrp="1"/>
          </p:cNvSpPr>
          <p:nvPr>
            <p:ph idx="1"/>
          </p:nvPr>
        </p:nvSpPr>
        <p:spPr>
          <a:xfrm>
            <a:off x="1374088" y="1875177"/>
            <a:ext cx="4786488" cy="3996107"/>
          </a:xfrm>
        </p:spPr>
        <p:txBody>
          <a:bodyPr>
            <a:noAutofit/>
          </a:bodyPr>
          <a:lstStyle/>
          <a:p>
            <a:pPr>
              <a:lnSpc>
                <a:spcPct val="110000"/>
              </a:lnSpc>
            </a:pPr>
            <a:r>
              <a:rPr lang="en-US" b="1" i="1" u="sng" dirty="0"/>
              <a:t>Register</a:t>
            </a:r>
            <a:r>
              <a:rPr lang="en-US" dirty="0"/>
              <a:t> for the program at </a:t>
            </a:r>
            <a:r>
              <a:rPr lang="en-US" dirty="0">
                <a:solidFill>
                  <a:srgbClr val="0070C0"/>
                </a:solidFill>
                <a:hlinkClick r:id="rId3"/>
              </a:rPr>
              <a:t>www.augusta.edu/ahec/ptip</a:t>
            </a:r>
            <a:r>
              <a:rPr lang="en-US" dirty="0"/>
              <a:t> if you have not done so previously.</a:t>
            </a:r>
          </a:p>
          <a:p>
            <a:pPr>
              <a:lnSpc>
                <a:spcPct val="110000"/>
              </a:lnSpc>
            </a:pPr>
            <a:r>
              <a:rPr lang="en-US" b="1" i="1" u="sng" dirty="0"/>
              <a:t>Review</a:t>
            </a:r>
            <a:r>
              <a:rPr lang="en-US" dirty="0"/>
              <a:t> the PTIP website for program information, FAQs, updates and webinars</a:t>
            </a:r>
          </a:p>
          <a:p>
            <a:pPr>
              <a:lnSpc>
                <a:spcPct val="110000"/>
              </a:lnSpc>
            </a:pPr>
            <a:r>
              <a:rPr lang="en-US" b="1" i="1" u="sng" dirty="0"/>
              <a:t>Communicate</a:t>
            </a:r>
            <a:r>
              <a:rPr lang="en-US" dirty="0"/>
              <a:t> with your academic programs. If you don’t know who that is, ask us for the name and contact information. They are the ones that submit your data, and you want to be sure it is accurate!</a:t>
            </a:r>
          </a:p>
        </p:txBody>
      </p:sp>
      <p:pic>
        <p:nvPicPr>
          <p:cNvPr id="10" name="Graphic 9" descr="Presentation with Checklist">
            <a:extLst>
              <a:ext uri="{FF2B5EF4-FFF2-40B4-BE49-F238E27FC236}">
                <a16:creationId xmlns:a16="http://schemas.microsoft.com/office/drawing/2014/main" id="{D8A3D05C-6E9D-4FA1-8B73-38450C17112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95849" y="846161"/>
            <a:ext cx="4660762" cy="4660762"/>
          </a:xfrm>
          <a:prstGeom prst="rect">
            <a:avLst/>
          </a:prstGeom>
        </p:spPr>
      </p:pic>
      <p:pic>
        <p:nvPicPr>
          <p:cNvPr id="19" name="Picture 18">
            <a:extLst>
              <a:ext uri="{FF2B5EF4-FFF2-40B4-BE49-F238E27FC236}">
                <a16:creationId xmlns:a16="http://schemas.microsoft.com/office/drawing/2014/main" id="{39D1DDD4-5BB3-45BA-B9B3-06B62299AD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1" name="Straight Connector 20">
            <a:extLst>
              <a:ext uri="{FF2B5EF4-FFF2-40B4-BE49-F238E27FC236}">
                <a16:creationId xmlns:a16="http://schemas.microsoft.com/office/drawing/2014/main" id="{A24DAE64-2302-42EA-8239-F2F0775CA5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36163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a:t>
            </a:r>
          </a:p>
        </p:txBody>
      </p:sp>
      <p:pic>
        <p:nvPicPr>
          <p:cNvPr id="4"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684154" y="2016125"/>
            <a:ext cx="5138017" cy="3449638"/>
          </a:xfrm>
          <a:prstGeom prst="rect">
            <a:avLst/>
          </a:prstGeom>
        </p:spPr>
      </p:pic>
    </p:spTree>
    <p:extLst>
      <p:ext uri="{BB962C8B-B14F-4D97-AF65-F5344CB8AC3E}">
        <p14:creationId xmlns:p14="http://schemas.microsoft.com/office/powerpoint/2010/main" val="31700702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9603275" cy="1049235"/>
          </a:xfrm>
        </p:spPr>
        <p:txBody>
          <a:bodyPr>
            <a:normAutofit/>
          </a:bodyPr>
          <a:lstStyle/>
          <a:p>
            <a:r>
              <a:rPr lang="en-US" dirty="0"/>
              <a:t>Contact information:</a:t>
            </a:r>
          </a:p>
        </p:txBody>
      </p:sp>
      <p:sp>
        <p:nvSpPr>
          <p:cNvPr id="3" name="Content Placeholder 2"/>
          <p:cNvSpPr>
            <a:spLocks noGrp="1"/>
          </p:cNvSpPr>
          <p:nvPr>
            <p:ph idx="1"/>
          </p:nvPr>
        </p:nvSpPr>
        <p:spPr>
          <a:xfrm>
            <a:off x="1451581" y="2015734"/>
            <a:ext cx="4169336" cy="3450613"/>
          </a:xfrm>
        </p:spPr>
        <p:txBody>
          <a:bodyPr>
            <a:normAutofit/>
          </a:bodyPr>
          <a:lstStyle/>
          <a:p>
            <a:r>
              <a:rPr lang="en-US" dirty="0"/>
              <a:t>Cindy Peloquin</a:t>
            </a:r>
            <a:br>
              <a:rPr lang="en-US" dirty="0"/>
            </a:br>
            <a:r>
              <a:rPr lang="en-US" dirty="0">
                <a:hlinkClick r:id="rId3"/>
              </a:rPr>
              <a:t>cpeloqui@augusta.edu</a:t>
            </a:r>
            <a:r>
              <a:rPr lang="en-US" dirty="0"/>
              <a:t> </a:t>
            </a:r>
            <a:br>
              <a:rPr lang="en-US" dirty="0"/>
            </a:br>
            <a:endParaRPr lang="en-US" dirty="0"/>
          </a:p>
          <a:p>
            <a:r>
              <a:rPr lang="en-US" dirty="0"/>
              <a:t>Sherry Rider</a:t>
            </a:r>
            <a:br>
              <a:rPr lang="en-US" dirty="0"/>
            </a:br>
            <a:r>
              <a:rPr lang="en-US" dirty="0">
                <a:hlinkClick r:id="rId4"/>
              </a:rPr>
              <a:t>srider@augusta.edu</a:t>
            </a:r>
            <a:endParaRPr lang="en-US" dirty="0"/>
          </a:p>
          <a:p>
            <a:pPr marL="0" indent="0">
              <a:buNone/>
            </a:pPr>
            <a:br>
              <a:rPr lang="en-US" dirty="0"/>
            </a:br>
            <a:br>
              <a:rPr lang="en-US" dirty="0"/>
            </a:br>
            <a:endParaRPr lang="en-US" dirty="0"/>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08443" y="2535331"/>
            <a:ext cx="2391342" cy="603813"/>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677318" y="2015733"/>
            <a:ext cx="2364331" cy="1643010"/>
          </a:xfrm>
          <a:prstGeom prst="rect">
            <a:avLst/>
          </a:prstGeom>
        </p:spPr>
      </p:pic>
      <p:pic>
        <p:nvPicPr>
          <p:cNvPr id="9"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bwMode="auto">
          <a:xfrm>
            <a:off x="6108443" y="4393749"/>
            <a:ext cx="2391342" cy="50218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 descr="Tagline for Winner of the 2014 Eugene S (3)"/>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8664115" y="4286229"/>
            <a:ext cx="2390738" cy="71722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8747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D6EDB49-211E-499D-9A08-6C5FF3D06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38F9F37E-D3CF-4F3D-96C2-25307819DF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2" name="Rectangle 11">
            <a:extLst>
              <a:ext uri="{FF2B5EF4-FFF2-40B4-BE49-F238E27FC236}">
                <a16:creationId xmlns:a16="http://schemas.microsoft.com/office/drawing/2014/main" id="{C5FFF17D-767C-40E7-8C89-962F1F54B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E69F39E1-619D-4D9E-8823-8BD8CC320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1"/>
          </a:fillRef>
          <a:effectRef idx="2">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C8C53F47-DF50-454F-A5A6-6B969748D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noFill/>
          <a:ln>
            <a:solidFill>
              <a:srgbClr val="454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451579" y="1376053"/>
            <a:ext cx="9405891" cy="1002990"/>
          </a:xfrm>
        </p:spPr>
        <p:txBody>
          <a:bodyPr anchor="ctr">
            <a:normAutofit/>
          </a:bodyPr>
          <a:lstStyle/>
          <a:p>
            <a:r>
              <a:rPr lang="en-US" dirty="0"/>
              <a:t>What is GA-ptip</a:t>
            </a:r>
          </a:p>
        </p:txBody>
      </p:sp>
      <p:sp>
        <p:nvSpPr>
          <p:cNvPr id="3" name="Content Placeholder 2"/>
          <p:cNvSpPr>
            <a:spLocks noGrp="1"/>
          </p:cNvSpPr>
          <p:nvPr>
            <p:ph idx="1"/>
          </p:nvPr>
        </p:nvSpPr>
        <p:spPr>
          <a:xfrm>
            <a:off x="1392903" y="2331066"/>
            <a:ext cx="9405891" cy="2403571"/>
          </a:xfrm>
        </p:spPr>
        <p:txBody>
          <a:bodyPr>
            <a:normAutofit/>
          </a:bodyPr>
          <a:lstStyle/>
          <a:p>
            <a:pPr marL="0" indent="0">
              <a:buNone/>
            </a:pPr>
            <a:r>
              <a:rPr lang="en-US" sz="2400" dirty="0"/>
              <a:t>Legislation that creates </a:t>
            </a:r>
            <a:r>
              <a:rPr lang="en-US" sz="2400" b="1" dirty="0"/>
              <a:t>tax credits </a:t>
            </a:r>
            <a:r>
              <a:rPr lang="en-US" sz="2400" dirty="0"/>
              <a:t>of up to $10,000 for uncompensated community based faculty preceptors who provide training to medical, osteopathic, physician assistant and advanced practice nurse practitioner students matriculating at Georgia public and private educational institutions.</a:t>
            </a:r>
          </a:p>
        </p:txBody>
      </p:sp>
      <p:pic>
        <p:nvPicPr>
          <p:cNvPr id="18" name="Picture 17">
            <a:extLst>
              <a:ext uri="{FF2B5EF4-FFF2-40B4-BE49-F238E27FC236}">
                <a16:creationId xmlns:a16="http://schemas.microsoft.com/office/drawing/2014/main" id="{6A26901A-BC62-4A3A-A07A-65E1F3DDDEC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3752862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Does PTIP Do?</a:t>
            </a:r>
          </a:p>
        </p:txBody>
      </p:sp>
      <p:sp>
        <p:nvSpPr>
          <p:cNvPr id="3" name="Content Placeholder 2"/>
          <p:cNvSpPr>
            <a:spLocks noGrp="1"/>
          </p:cNvSpPr>
          <p:nvPr>
            <p:ph idx="1"/>
          </p:nvPr>
        </p:nvSpPr>
        <p:spPr>
          <a:xfrm>
            <a:off x="1451579" y="1988480"/>
            <a:ext cx="9485027" cy="3913600"/>
          </a:xfrm>
        </p:spPr>
        <p:txBody>
          <a:bodyPr vert="horz" lIns="0" tIns="45720" rIns="0" bIns="45720" rtlCol="0" anchor="t">
            <a:normAutofit lnSpcReduction="10000"/>
          </a:bodyPr>
          <a:lstStyle/>
          <a:p>
            <a:r>
              <a:rPr lang="en-US" sz="2400" dirty="0"/>
              <a:t>It provides an </a:t>
            </a:r>
            <a:r>
              <a:rPr lang="en-US" sz="2400" u="sng" dirty="0"/>
              <a:t>economic incentive </a:t>
            </a:r>
            <a:r>
              <a:rPr lang="en-US" sz="2400" dirty="0"/>
              <a:t>to Georgia providers to participate in the training of future primary care health care professionals</a:t>
            </a:r>
          </a:p>
          <a:p>
            <a:endParaRPr lang="en-US" sz="2400" dirty="0"/>
          </a:p>
          <a:p>
            <a:r>
              <a:rPr lang="en-US" sz="2400" dirty="0"/>
              <a:t>It is limited to only those providers who receive </a:t>
            </a:r>
            <a:r>
              <a:rPr lang="en-US" sz="2400" u="sng" dirty="0"/>
              <a:t>no compensation from any source</a:t>
            </a:r>
            <a:r>
              <a:rPr lang="en-US" sz="2400" dirty="0"/>
              <a:t> to train medical, osteopathic, PA, or APRN students</a:t>
            </a:r>
          </a:p>
          <a:p>
            <a:endParaRPr lang="en-US" sz="2400" dirty="0"/>
          </a:p>
          <a:p>
            <a:r>
              <a:rPr lang="en-US" sz="2400" dirty="0"/>
              <a:t>The incentive is only available for those providers who train students from  </a:t>
            </a:r>
            <a:r>
              <a:rPr lang="en-US" sz="2400" u="sng" dirty="0"/>
              <a:t>Georgia educational programs </a:t>
            </a:r>
            <a:r>
              <a:rPr lang="en-US" sz="2400" dirty="0"/>
              <a:t>- public or private</a:t>
            </a:r>
          </a:p>
        </p:txBody>
      </p:sp>
    </p:spTree>
    <p:extLst>
      <p:ext uri="{BB962C8B-B14F-4D97-AF65-F5344CB8AC3E}">
        <p14:creationId xmlns:p14="http://schemas.microsoft.com/office/powerpoint/2010/main" val="2645982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30" name="Rectangle 14">
            <a:extLst>
              <a:ext uri="{FF2B5EF4-FFF2-40B4-BE49-F238E27FC236}">
                <a16:creationId xmlns:a16="http://schemas.microsoft.com/office/drawing/2014/main" id="{FD6EDB49-211E-499D-9A08-6C5FF3D06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38F9F37E-D3CF-4F3D-96C2-25307819DF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9" name="Rectangle 18">
            <a:extLst>
              <a:ext uri="{FF2B5EF4-FFF2-40B4-BE49-F238E27FC236}">
                <a16:creationId xmlns:a16="http://schemas.microsoft.com/office/drawing/2014/main" id="{C5FFF17D-767C-40E7-8C89-962F1F54B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E69F39E1-619D-4D9E-8823-8BD8CC320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2">
            <a:schemeClr val="dk2"/>
          </a:fillRef>
          <a:effectRef idx="2">
            <a:schemeClr val="accent1"/>
          </a:effectRef>
          <a:fontRef idx="minor">
            <a:schemeClr val="lt1"/>
          </a:fontRef>
        </p:style>
        <p:txBody>
          <a:bodyPr rtlCol="0" anchor="ctr"/>
          <a:lstStyle/>
          <a:p>
            <a:pPr algn="ctr"/>
            <a:endParaRPr lang="en-US" dirty="0"/>
          </a:p>
        </p:txBody>
      </p:sp>
      <p:sp>
        <p:nvSpPr>
          <p:cNvPr id="31" name="Rectangle 22">
            <a:extLst>
              <a:ext uri="{FF2B5EF4-FFF2-40B4-BE49-F238E27FC236}">
                <a16:creationId xmlns:a16="http://schemas.microsoft.com/office/drawing/2014/main" id="{C8C53F47-DF50-454F-A5A6-6B969748D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noFill/>
          <a:ln>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451579" y="1376053"/>
            <a:ext cx="9405891" cy="1002990"/>
          </a:xfrm>
        </p:spPr>
        <p:txBody>
          <a:bodyPr anchor="ctr">
            <a:normAutofit/>
          </a:bodyPr>
          <a:lstStyle/>
          <a:p>
            <a:r>
              <a:rPr lang="en-US" dirty="0">
                <a:solidFill>
                  <a:srgbClr val="FFFFFF"/>
                </a:solidFill>
              </a:rPr>
              <a:t>PTIP Major Changes: 2019</a:t>
            </a:r>
          </a:p>
        </p:txBody>
      </p:sp>
      <p:sp>
        <p:nvSpPr>
          <p:cNvPr id="32" name="Content Placeholder 2"/>
          <p:cNvSpPr>
            <a:spLocks noGrp="1"/>
          </p:cNvSpPr>
          <p:nvPr>
            <p:ph idx="1"/>
          </p:nvPr>
        </p:nvSpPr>
        <p:spPr>
          <a:xfrm>
            <a:off x="1451579" y="2278252"/>
            <a:ext cx="9405891" cy="2691050"/>
          </a:xfrm>
        </p:spPr>
        <p:txBody>
          <a:bodyPr>
            <a:normAutofit/>
          </a:bodyPr>
          <a:lstStyle/>
          <a:p>
            <a:r>
              <a:rPr lang="en-US" sz="2200" dirty="0">
                <a:solidFill>
                  <a:srgbClr val="FFFFFF"/>
                </a:solidFill>
              </a:rPr>
              <a:t>HB 287 passed in 2019 abolishing the old PTIP program and replacing it with a new TAX CREDIT program </a:t>
            </a:r>
          </a:p>
          <a:p>
            <a:r>
              <a:rPr lang="en-US" sz="2200" dirty="0">
                <a:solidFill>
                  <a:srgbClr val="FFFFFF"/>
                </a:solidFill>
              </a:rPr>
              <a:t>Eligibility expanded</a:t>
            </a:r>
          </a:p>
          <a:p>
            <a:r>
              <a:rPr lang="en-US" sz="2200" dirty="0">
                <a:solidFill>
                  <a:srgbClr val="FFFFFF"/>
                </a:solidFill>
              </a:rPr>
              <a:t>Incentive structure implemented</a:t>
            </a:r>
          </a:p>
          <a:p>
            <a:r>
              <a:rPr lang="en-US" sz="2200" dirty="0">
                <a:solidFill>
                  <a:srgbClr val="FFFFFF"/>
                </a:solidFill>
              </a:rPr>
              <a:t>Definition of eligible rotations deleted</a:t>
            </a:r>
          </a:p>
        </p:txBody>
      </p:sp>
      <p:pic>
        <p:nvPicPr>
          <p:cNvPr id="33" name="Picture 24">
            <a:extLst>
              <a:ext uri="{FF2B5EF4-FFF2-40B4-BE49-F238E27FC236}">
                <a16:creationId xmlns:a16="http://schemas.microsoft.com/office/drawing/2014/main" id="{6A26901A-BC62-4A3A-A07A-65E1F3DDDEC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3680318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0047" y="2155559"/>
            <a:ext cx="7971905" cy="3264340"/>
          </a:xfrm>
        </p:spPr>
        <p:txBody>
          <a:bodyPr>
            <a:normAutofit/>
          </a:bodyPr>
          <a:lstStyle/>
          <a:p>
            <a:pPr marL="0" indent="0">
              <a:buNone/>
            </a:pPr>
            <a:r>
              <a:rPr lang="en-US" sz="4400" b="1" dirty="0">
                <a:solidFill>
                  <a:srgbClr val="FF0000"/>
                </a:solidFill>
              </a:rPr>
              <a:t>These changes are effective retroactively to January 1, 2019</a:t>
            </a:r>
          </a:p>
        </p:txBody>
      </p:sp>
    </p:spTree>
    <p:extLst>
      <p:ext uri="{BB962C8B-B14F-4D97-AF65-F5344CB8AC3E}">
        <p14:creationId xmlns:p14="http://schemas.microsoft.com/office/powerpoint/2010/main" val="3443912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Difference between a </a:t>
            </a:r>
            <a:r>
              <a:rPr lang="en-US" dirty="0">
                <a:solidFill>
                  <a:srgbClr val="FF0000"/>
                </a:solidFill>
              </a:rPr>
              <a:t>tax credit </a:t>
            </a:r>
            <a:r>
              <a:rPr lang="en-US" dirty="0"/>
              <a:t>and a </a:t>
            </a:r>
            <a:r>
              <a:rPr lang="en-US" dirty="0">
                <a:solidFill>
                  <a:srgbClr val="FF0000"/>
                </a:solidFill>
              </a:rPr>
              <a:t>tax deduction</a:t>
            </a:r>
          </a:p>
        </p:txBody>
      </p:sp>
      <p:sp>
        <p:nvSpPr>
          <p:cNvPr id="3" name="Content Placeholder 2"/>
          <p:cNvSpPr>
            <a:spLocks noGrp="1"/>
          </p:cNvSpPr>
          <p:nvPr>
            <p:ph idx="1"/>
          </p:nvPr>
        </p:nvSpPr>
        <p:spPr>
          <a:xfrm>
            <a:off x="1533300" y="1989303"/>
            <a:ext cx="9412204" cy="3831467"/>
          </a:xfrm>
        </p:spPr>
        <p:txBody>
          <a:bodyPr>
            <a:normAutofit/>
          </a:bodyPr>
          <a:lstStyle/>
          <a:p>
            <a:r>
              <a:rPr lang="en-US" sz="2800" dirty="0"/>
              <a:t>The essential </a:t>
            </a:r>
            <a:r>
              <a:rPr lang="en-US" sz="2800" b="1" dirty="0"/>
              <a:t>difference between a </a:t>
            </a:r>
            <a:r>
              <a:rPr lang="en-US" sz="2800" b="1" dirty="0">
                <a:solidFill>
                  <a:schemeClr val="tx1"/>
                </a:solidFill>
              </a:rPr>
              <a:t>tax deduction </a:t>
            </a:r>
            <a:r>
              <a:rPr lang="en-US" sz="2800" dirty="0"/>
              <a:t>and a </a:t>
            </a:r>
            <a:r>
              <a:rPr lang="en-US" sz="2800" b="1" dirty="0">
                <a:solidFill>
                  <a:schemeClr val="tx1"/>
                </a:solidFill>
              </a:rPr>
              <a:t>tax credit </a:t>
            </a:r>
            <a:r>
              <a:rPr lang="en-US" sz="2800" dirty="0"/>
              <a:t>is that a </a:t>
            </a:r>
            <a:r>
              <a:rPr lang="en-US" sz="2800" b="1" dirty="0"/>
              <a:t>credit</a:t>
            </a:r>
            <a:r>
              <a:rPr lang="en-US" sz="2800" dirty="0"/>
              <a:t> directly decreases the amount of </a:t>
            </a:r>
            <a:r>
              <a:rPr lang="en-US" sz="2800" b="1" dirty="0"/>
              <a:t>tax</a:t>
            </a:r>
            <a:r>
              <a:rPr lang="en-US" sz="2800" dirty="0"/>
              <a:t> you owe while a </a:t>
            </a:r>
            <a:r>
              <a:rPr lang="en-US" sz="2800" b="1" dirty="0"/>
              <a:t>deduction</a:t>
            </a:r>
            <a:r>
              <a:rPr lang="en-US" sz="2800" dirty="0"/>
              <a:t> lowers your overall amount of taxable income…A $1,000 </a:t>
            </a:r>
            <a:r>
              <a:rPr lang="en-US" sz="2800" b="1" dirty="0"/>
              <a:t>credit</a:t>
            </a:r>
            <a:r>
              <a:rPr lang="en-US" sz="2800" dirty="0"/>
              <a:t> lowers the bill by the full $1,000.  A </a:t>
            </a:r>
            <a:r>
              <a:rPr lang="en-US" sz="2800" b="1" dirty="0"/>
              <a:t>credit</a:t>
            </a:r>
            <a:r>
              <a:rPr lang="en-US" sz="2800" dirty="0"/>
              <a:t> can be nonrefundable or refundable.</a:t>
            </a:r>
          </a:p>
          <a:p>
            <a:pPr marL="0" indent="0" algn="ctr">
              <a:buNone/>
            </a:pPr>
            <a:r>
              <a:rPr lang="en-US" sz="2800" b="1" dirty="0">
                <a:solidFill>
                  <a:srgbClr val="0070C0"/>
                </a:solidFill>
              </a:rPr>
              <a:t>https://www.hrblock.com</a:t>
            </a:r>
          </a:p>
        </p:txBody>
      </p:sp>
    </p:spTree>
    <p:extLst>
      <p:ext uri="{BB962C8B-B14F-4D97-AF65-F5344CB8AC3E}">
        <p14:creationId xmlns:p14="http://schemas.microsoft.com/office/powerpoint/2010/main" val="320487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87748" y="247193"/>
            <a:ext cx="9604375" cy="1049337"/>
          </a:xfrm>
        </p:spPr>
        <p:txBody>
          <a:bodyPr/>
          <a:lstStyle/>
          <a:p>
            <a:r>
              <a:rPr lang="en-US" i="1" u="sng" cap="none" dirty="0">
                <a:solidFill>
                  <a:srgbClr val="C00000"/>
                </a:solidFill>
              </a:rPr>
              <a:t>Eligibility</a:t>
            </a:r>
          </a:p>
        </p:txBody>
      </p:sp>
      <p:sp>
        <p:nvSpPr>
          <p:cNvPr id="3" name="Content Placeholder 2"/>
          <p:cNvSpPr>
            <a:spLocks noGrp="1"/>
          </p:cNvSpPr>
          <p:nvPr>
            <p:ph idx="4294967295"/>
          </p:nvPr>
        </p:nvSpPr>
        <p:spPr>
          <a:xfrm>
            <a:off x="987748" y="1039059"/>
            <a:ext cx="9623425" cy="4676775"/>
          </a:xfrm>
        </p:spPr>
        <p:txBody>
          <a:bodyPr>
            <a:normAutofit lnSpcReduction="10000"/>
          </a:bodyPr>
          <a:lstStyle/>
          <a:p>
            <a:r>
              <a:rPr lang="en-US" sz="2400" dirty="0"/>
              <a:t>Licensed physician , advanced practice registered nurse or physician assistant in GA</a:t>
            </a:r>
          </a:p>
          <a:p>
            <a:r>
              <a:rPr lang="en-US" sz="2400" dirty="0"/>
              <a:t>Cannot receive direct compensation for teaching medical, osteopathic, APRN or PA students</a:t>
            </a:r>
          </a:p>
          <a:p>
            <a:r>
              <a:rPr lang="en-US" sz="2400" dirty="0"/>
              <a:t>Credit is </a:t>
            </a:r>
            <a:r>
              <a:rPr lang="en-US" sz="2400" dirty="0">
                <a:solidFill>
                  <a:srgbClr val="FF0000"/>
                </a:solidFill>
              </a:rPr>
              <a:t>only</a:t>
            </a:r>
            <a:r>
              <a:rPr lang="en-US" sz="2400" dirty="0"/>
              <a:t> available for rotations supporting Georgia medical, osteopathic,  APRN or PA programs</a:t>
            </a:r>
          </a:p>
          <a:p>
            <a:r>
              <a:rPr lang="en-US" sz="2400" dirty="0"/>
              <a:t>Must complete a minimum of 1(160 hours) rotation to be eligible; credit is provided retroactively once eligibility is established</a:t>
            </a:r>
          </a:p>
          <a:p>
            <a:r>
              <a:rPr lang="en-US" sz="2400" dirty="0"/>
              <a:t>A maximum of 10 rotations may be claimed for deductions each calendar year</a:t>
            </a:r>
          </a:p>
          <a:p>
            <a:endParaRPr lang="en-US" dirty="0"/>
          </a:p>
        </p:txBody>
      </p:sp>
    </p:spTree>
    <p:extLst>
      <p:ext uri="{BB962C8B-B14F-4D97-AF65-F5344CB8AC3E}">
        <p14:creationId xmlns:p14="http://schemas.microsoft.com/office/powerpoint/2010/main" val="2935635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8924" y="1425361"/>
            <a:ext cx="8404167" cy="4031873"/>
          </a:xfrm>
          <a:prstGeom prst="rect">
            <a:avLst/>
          </a:prstGeom>
        </p:spPr>
        <p:txBody>
          <a:bodyPr wrap="square">
            <a:spAutoFit/>
          </a:bodyPr>
          <a:lstStyle/>
          <a:p>
            <a:pPr marL="457200" indent="-457200">
              <a:buClr>
                <a:srgbClr val="C00000"/>
              </a:buClr>
              <a:buFont typeface="Arial" panose="020B0604020202020204" pitchFamily="34" charset="0"/>
              <a:buChar char="•"/>
            </a:pPr>
            <a:r>
              <a:rPr lang="en-US" sz="3200" dirty="0"/>
              <a:t>A community based faculty preceptor </a:t>
            </a:r>
            <a:r>
              <a:rPr lang="en-US" sz="3200" b="1" i="1" dirty="0"/>
              <a:t>shall not be eligible </a:t>
            </a:r>
            <a:r>
              <a:rPr lang="en-US" sz="3200" dirty="0"/>
              <a:t>to earn hours credited toward preceptorship training if he or she has not registered with the Statewide Area Health Education Centers (AHEC) Program Office at Augusta University.</a:t>
            </a:r>
            <a:endParaRPr lang="en-US" sz="3200" b="1" dirty="0"/>
          </a:p>
          <a:p>
            <a:endParaRPr lang="en-US" sz="3200" dirty="0">
              <a:latin typeface="Calibri" panose="020F0502020204030204" pitchFamily="34" charset="0"/>
            </a:endParaRPr>
          </a:p>
          <a:p>
            <a:pPr algn="ctr"/>
            <a:r>
              <a:rPr lang="en-US" sz="3200" b="1" dirty="0">
                <a:solidFill>
                  <a:srgbClr val="0070C0"/>
                </a:solidFill>
                <a:latin typeface="Calibri-Bold"/>
              </a:rPr>
              <a:t>www.augusta.edu/ahec/ptip</a:t>
            </a:r>
            <a:endParaRPr lang="en-US" sz="3200" dirty="0">
              <a:solidFill>
                <a:srgbClr val="0070C0"/>
              </a:solidFill>
            </a:endParaRPr>
          </a:p>
        </p:txBody>
      </p:sp>
    </p:spTree>
    <p:extLst>
      <p:ext uri="{BB962C8B-B14F-4D97-AF65-F5344CB8AC3E}">
        <p14:creationId xmlns:p14="http://schemas.microsoft.com/office/powerpoint/2010/main" val="398469597"/>
      </p:ext>
    </p:extLst>
  </p:cSld>
  <p:clrMapOvr>
    <a:masterClrMapping/>
  </p:clrMapOvr>
</p:sld>
</file>

<file path=ppt/theme/theme1.xml><?xml version="1.0" encoding="utf-8"?>
<a:theme xmlns:a="http://schemas.openxmlformats.org/drawingml/2006/main" name="Custom Design">
  <a:themeElements>
    <a:clrScheme name="HTDL">
      <a:dk1>
        <a:srgbClr val="00616A"/>
      </a:dk1>
      <a:lt1>
        <a:sysClr val="window" lastClr="FFFFFF"/>
      </a:lt1>
      <a:dk2>
        <a:srgbClr val="000000"/>
      </a:dk2>
      <a:lt2>
        <a:srgbClr val="899EA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405</TotalTime>
  <Words>1549</Words>
  <Application>Microsoft Macintosh PowerPoint</Application>
  <PresentationFormat>Widescreen</PresentationFormat>
  <Paragraphs>202</Paragraphs>
  <Slides>26</Slides>
  <Notes>26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26</vt:i4>
      </vt:variant>
    </vt:vector>
  </HeadingPairs>
  <TitlesOfParts>
    <vt:vector size="34" baseType="lpstr">
      <vt:lpstr>Arial</vt:lpstr>
      <vt:lpstr>Calibri</vt:lpstr>
      <vt:lpstr>Calibri-Bold</vt:lpstr>
      <vt:lpstr>Calibri-BoldItalic</vt:lpstr>
      <vt:lpstr>Gill Sans MT</vt:lpstr>
      <vt:lpstr>Wingdings</vt:lpstr>
      <vt:lpstr>Custom Design</vt:lpstr>
      <vt:lpstr>Gallery</vt:lpstr>
      <vt:lpstr>Georgia’s preceptor tax incentive program (ga-ptip)</vt:lpstr>
      <vt:lpstr>Presented by: </vt:lpstr>
      <vt:lpstr>What is GA-ptip</vt:lpstr>
      <vt:lpstr>What Does PTIP Do?</vt:lpstr>
      <vt:lpstr>PTIP Major Changes: 2019</vt:lpstr>
      <vt:lpstr>PowerPoint Presentation</vt:lpstr>
      <vt:lpstr>Difference between a tax credit and a tax deduction</vt:lpstr>
      <vt:lpstr>Eligibility</vt:lpstr>
      <vt:lpstr>PowerPoint Presentation</vt:lpstr>
      <vt:lpstr>Incentive structure - NEW</vt:lpstr>
      <vt:lpstr>PowerPoint Presentation</vt:lpstr>
      <vt:lpstr>PowerPoint Presentation</vt:lpstr>
      <vt:lpstr>PowerPoint Presentation</vt:lpstr>
      <vt:lpstr>PowerPoint Presentation</vt:lpstr>
      <vt:lpstr>PowerPoint Presentation</vt:lpstr>
      <vt:lpstr>Ga ptip WEBSITE: WWW.AUGUST.EDU/AHEC/PTIP</vt:lpstr>
      <vt:lpstr>Ptip provider portal</vt:lpstr>
      <vt:lpstr>Academic program submission deadlines</vt:lpstr>
      <vt:lpstr>Eligible programs:  medical / osteopathic</vt:lpstr>
      <vt:lpstr>Eligible programs:  physician assistant</vt:lpstr>
      <vt:lpstr>Eligible programs:  Nurse practitioner</vt:lpstr>
      <vt:lpstr>Ga Statewide ahec program office</vt:lpstr>
      <vt:lpstr>Special thanks:</vt:lpstr>
      <vt:lpstr>What do you need to do now?</vt:lpstr>
      <vt:lpstr>questions</vt:lpstr>
      <vt:lpstr>Contact information: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Georgia’s preceptor tax incentive program (ga-ptip)</dc:title>
  <dc:creator>Cindy Peloquin</dc:creator>
  <cp:lastModifiedBy>Linda Streit</cp:lastModifiedBy>
  <cp:revision>24</cp:revision>
  <cp:lastPrinted>2019-10-23T16:19:35Z</cp:lastPrinted>
  <dcterms:created xsi:type="dcterms:W3CDTF">2019-10-03T18:52:29Z</dcterms:created>
  <dcterms:modified xsi:type="dcterms:W3CDTF">2019-10-25T13:34:39Z</dcterms:modified>
</cp:coreProperties>
</file>